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5" r:id="rId9"/>
    <p:sldId id="266" r:id="rId10"/>
    <p:sldId id="268" r:id="rId11"/>
    <p:sldId id="267" r:id="rId12"/>
    <p:sldId id="269" r:id="rId13"/>
    <p:sldId id="263" r:id="rId14"/>
    <p:sldId id="270" r:id="rId15"/>
    <p:sldId id="264"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Lato" panose="020F0502020204030203" pitchFamily="34" charset="77"/>
      <p:regular r:id="rId22"/>
      <p:bold r:id="rId23"/>
      <p:italic r:id="rId24"/>
      <p:boldItalic r:id="rId25"/>
    </p:embeddedFont>
    <p:embeddedFont>
      <p:font typeface="Raleway"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352"/>
    <p:restoredTop sz="94672"/>
  </p:normalViewPr>
  <p:slideViewPr>
    <p:cSldViewPr snapToGrid="0">
      <p:cViewPr varScale="1">
        <p:scale>
          <a:sx n="139" d="100"/>
          <a:sy n="139" d="100"/>
        </p:scale>
        <p:origin x="168" y="28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0e2087408_0_1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0e2087408_0_1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0e2087408_0_1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0e2087408_0_1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a0e2087408_0_1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a0e2087408_0_1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a0e2087408_0_1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a0e2087408_0_1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a0e2087408_0_1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a0e2087408_0_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i="0" u="none" strike="noStrike" cap="none" dirty="0">
                <a:solidFill>
                  <a:srgbClr val="000000"/>
                </a:solidFill>
                <a:effectLst/>
                <a:latin typeface="Arial"/>
                <a:ea typeface="Arial"/>
                <a:cs typeface="Arial"/>
                <a:sym typeface="Arial"/>
              </a:rPr>
              <a:t>The preliminary analysis</a:t>
            </a:r>
            <a:endParaRPr lang="en-CN" sz="1100" b="1"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The question I want to analyze is: what is the closing price of the stock the next day? Short-term predictions of whether it will go “up” or “down” tomorrow. Long-term forecasting to understand what time should buy and sell. In the field of big data, data visualization tools and technologies are critical to analyzing massive amounts of information and making data-driven decisions. In this analysis, I will use data visualization to check and understand data central trends and outliers.</a:t>
            </a:r>
            <a:endParaRPr lang="en-CN"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 </a:t>
            </a:r>
            <a:endParaRPr lang="en-CN"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The closing price of a stock can be predicted by establishing a regression </a:t>
            </a:r>
            <a:r>
              <a:rPr lang="en-US" sz="1100" b="0" i="0" u="none" strike="noStrike" cap="none" dirty="0" err="1">
                <a:solidFill>
                  <a:srgbClr val="000000"/>
                </a:solidFill>
                <a:effectLst/>
                <a:latin typeface="Arial"/>
                <a:ea typeface="Arial"/>
                <a:cs typeface="Arial"/>
                <a:sym typeface="Arial"/>
              </a:rPr>
              <a:t>model,however,the</a:t>
            </a:r>
            <a:r>
              <a:rPr lang="en-US" sz="1100" b="0" i="0" u="none" strike="noStrike" cap="none" dirty="0">
                <a:solidFill>
                  <a:srgbClr val="000000"/>
                </a:solidFill>
                <a:effectLst/>
                <a:latin typeface="Arial"/>
                <a:ea typeface="Arial"/>
                <a:cs typeface="Arial"/>
                <a:sym typeface="Arial"/>
              </a:rPr>
              <a:t> real value is far away from the model result. Around 25% error rate in the regression model compare with the real closing price. Principal Component Analysis is </a:t>
            </a:r>
            <a:r>
              <a:rPr lang="en-US" sz="1100" b="0" i="0" u="none" strike="noStrike" cap="none" dirty="0" err="1">
                <a:solidFill>
                  <a:srgbClr val="000000"/>
                </a:solidFill>
                <a:effectLst/>
                <a:latin typeface="Arial"/>
                <a:ea typeface="Arial"/>
                <a:cs typeface="Arial"/>
                <a:sym typeface="Arial"/>
              </a:rPr>
              <a:t>usful</a:t>
            </a:r>
            <a:r>
              <a:rPr lang="en-US" sz="1100" b="0" i="0" u="none" strike="noStrike" cap="none" dirty="0">
                <a:solidFill>
                  <a:srgbClr val="000000"/>
                </a:solidFill>
                <a:effectLst/>
                <a:latin typeface="Arial"/>
                <a:ea typeface="Arial"/>
                <a:cs typeface="Arial"/>
                <a:sym typeface="Arial"/>
              </a:rPr>
              <a:t> when variables are highly </a:t>
            </a:r>
            <a:r>
              <a:rPr lang="en-US" sz="1100" b="0" i="0" u="none" strike="noStrike" cap="none" dirty="0" err="1">
                <a:solidFill>
                  <a:srgbClr val="000000"/>
                </a:solidFill>
                <a:effectLst/>
                <a:latin typeface="Arial"/>
                <a:ea typeface="Arial"/>
                <a:cs typeface="Arial"/>
                <a:sym typeface="Arial"/>
              </a:rPr>
              <a:t>correleated</a:t>
            </a:r>
            <a:r>
              <a:rPr lang="en-US" sz="1100" b="0" i="0" u="none" strike="noStrike" cap="none" dirty="0">
                <a:solidFill>
                  <a:srgbClr val="000000"/>
                </a:solidFill>
                <a:effectLst/>
                <a:latin typeface="Arial"/>
                <a:ea typeface="Arial"/>
                <a:cs typeface="Arial"/>
                <a:sym typeface="Arial"/>
              </a:rPr>
              <a:t>. In the further analysis, I will use PCA to understand that account for most of the variation in the variables. In addition, I will Logistic Regression, Decision tree to predict whether the stock would go ‘up’ or ‘down’ for the next day, as well as to predict what the stock will performance in the future for long-term.</a:t>
            </a:r>
            <a:endParaRPr lang="en-CN"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 </a:t>
            </a:r>
            <a:endParaRPr lang="en-CN"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By establishing the analysis and comparison of three linear regression models, the closing price of the stock in the final model is taken as the corresponding, and the opening price and trading volume are used as the predictors. Dataset is </a:t>
            </a:r>
            <a:r>
              <a:rPr lang="en-US" sz="1100" b="0" i="0" u="none" strike="noStrike" cap="none" dirty="0" err="1">
                <a:solidFill>
                  <a:srgbClr val="000000"/>
                </a:solidFill>
                <a:effectLst/>
                <a:latin typeface="Arial"/>
                <a:ea typeface="Arial"/>
                <a:cs typeface="Arial"/>
                <a:sym typeface="Arial"/>
              </a:rPr>
              <a:t>devided</a:t>
            </a:r>
            <a:r>
              <a:rPr lang="en-US" sz="1100" b="0" i="0" u="none" strike="noStrike" cap="none" dirty="0">
                <a:solidFill>
                  <a:srgbClr val="000000"/>
                </a:solidFill>
                <a:effectLst/>
                <a:latin typeface="Arial"/>
                <a:ea typeface="Arial"/>
                <a:cs typeface="Arial"/>
                <a:sym typeface="Arial"/>
              </a:rPr>
              <a:t> into two parts for training and testing respectively, 50% of which was used for training data, and the other 50% was used for testing the output </a:t>
            </a:r>
            <a:r>
              <a:rPr lang="en-US" sz="1100" b="0" i="0" u="none" strike="noStrike" cap="none" dirty="0" err="1">
                <a:solidFill>
                  <a:srgbClr val="000000"/>
                </a:solidFill>
                <a:effectLst/>
                <a:latin typeface="Arial"/>
                <a:ea typeface="Arial"/>
                <a:cs typeface="Arial"/>
                <a:sym typeface="Arial"/>
              </a:rPr>
              <a:t>accuracy.The</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outlierTest</a:t>
            </a:r>
            <a:r>
              <a:rPr lang="en-US" sz="1100" b="0" i="0" u="none" strike="noStrike" cap="none" dirty="0">
                <a:solidFill>
                  <a:srgbClr val="000000"/>
                </a:solidFill>
                <a:effectLst/>
                <a:latin typeface="Arial"/>
                <a:ea typeface="Arial"/>
                <a:cs typeface="Arial"/>
                <a:sym typeface="Arial"/>
              </a:rPr>
              <a:t> indicate that there are few points are </a:t>
            </a:r>
            <a:r>
              <a:rPr lang="en-US" sz="1100" b="0" i="0" u="none" strike="noStrike" cap="none" dirty="0" err="1">
                <a:solidFill>
                  <a:srgbClr val="000000"/>
                </a:solidFill>
                <a:effectLst/>
                <a:latin typeface="Arial"/>
                <a:ea typeface="Arial"/>
                <a:cs typeface="Arial"/>
                <a:sym typeface="Arial"/>
              </a:rPr>
              <a:t>extrem</a:t>
            </a:r>
            <a:r>
              <a:rPr lang="en-US" sz="1100" b="0" i="0" u="none" strike="noStrike" cap="none" dirty="0">
                <a:solidFill>
                  <a:srgbClr val="000000"/>
                </a:solidFill>
                <a:effectLst/>
                <a:latin typeface="Arial"/>
                <a:ea typeface="Arial"/>
                <a:cs typeface="Arial"/>
                <a:sym typeface="Arial"/>
              </a:rPr>
              <a:t> large, I will simply drop these points in the analysis to get better understanding of the real situation. An analysis of variance hypothesis test that compares the quality of fit for the linear model stored in the respective variables ‘fit_lm’,‘fit_lm1’ and ‘fit_lm2’. The calculated F-Statistic and associated p-value from the generated ANOVA table indicates that the multiple linear regression model “</a:t>
            </a:r>
            <a:r>
              <a:rPr lang="en-US" sz="1100" b="0" i="0" u="none" strike="noStrike" cap="none" dirty="0" err="1">
                <a:solidFill>
                  <a:srgbClr val="000000"/>
                </a:solidFill>
                <a:effectLst/>
                <a:latin typeface="Arial"/>
                <a:ea typeface="Arial"/>
                <a:cs typeface="Arial"/>
                <a:sym typeface="Arial"/>
              </a:rPr>
              <a:t>lm</a:t>
            </a:r>
            <a:r>
              <a:rPr lang="en-US" sz="1100" b="0" i="0" u="none" strike="noStrike" cap="none" dirty="0">
                <a:solidFill>
                  <a:srgbClr val="000000"/>
                </a:solidFill>
                <a:effectLst/>
                <a:latin typeface="Arial"/>
                <a:ea typeface="Arial"/>
                <a:cs typeface="Arial"/>
                <a:sym typeface="Arial"/>
              </a:rPr>
              <a:t>(Close~ Open + Volume , data = GDX)” is better at predicting ‘Close’ versus the more variables in multiple linear regression model. The bar chart display the total days of Decrease and Increase from 2015 June until 2020 June. </a:t>
            </a:r>
            <a:endParaRPr lang="en-CN"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a0e2087408_0_1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a0e2087408_0_1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a0e2087408_0_1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a0e2087408_0_1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a0e2087408_0_1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a0e2087408_0_1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3" Type="http://schemas.microsoft.com/office/2007/relationships/media" Target="../media/media4.m4a"/><Relationship Id="rId7"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audio" Target="../media/media5.m4a"/><Relationship Id="rId5" Type="http://schemas.microsoft.com/office/2007/relationships/media" Target="../media/media5.m4a"/><Relationship Id="rId10" Type="http://schemas.openxmlformats.org/officeDocument/2006/relationships/image" Target="../media/image1.png"/><Relationship Id="rId4" Type="http://schemas.openxmlformats.org/officeDocument/2006/relationships/audio" Target="../media/media4.m4a"/><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hyperlink" Target="https://finance.yahoo.com/quote/GDX/performance?p=GDX"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3" Type="http://schemas.microsoft.com/office/2007/relationships/media" Target="../media/media9.m4a"/><Relationship Id="rId7"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10.m4a"/><Relationship Id="rId5" Type="http://schemas.microsoft.com/office/2007/relationships/media" Target="../media/media10.m4a"/><Relationship Id="rId4" Type="http://schemas.openxmlformats.org/officeDocument/2006/relationships/audio" Target="../media/media9.m4a"/><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9.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Using Machine Learning To Predict Stock Performance</a:t>
            </a:r>
            <a:endParaRPr dirty="0"/>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Minchan</a:t>
            </a:r>
            <a:r>
              <a:rPr lang="en" dirty="0"/>
              <a:t> Shi</a:t>
            </a:r>
            <a:endParaRPr dirty="0"/>
          </a:p>
          <a:p>
            <a:pPr marL="0" lvl="0" indent="0" algn="l" rtl="0">
              <a:spcBef>
                <a:spcPts val="0"/>
              </a:spcBef>
              <a:spcAft>
                <a:spcPts val="0"/>
              </a:spcAft>
              <a:buNone/>
            </a:pPr>
            <a:r>
              <a:rPr lang="en"/>
              <a:t>12/6/2020</a:t>
            </a:r>
            <a:endParaRPr dirty="0"/>
          </a:p>
          <a:p>
            <a:pPr marL="0" lvl="0" indent="0" algn="l" rtl="0">
              <a:spcBef>
                <a:spcPts val="0"/>
              </a:spcBef>
              <a:spcAft>
                <a:spcPts val="0"/>
              </a:spcAft>
              <a:buNone/>
            </a:pPr>
            <a:endParaRPr dirty="0"/>
          </a:p>
        </p:txBody>
      </p:sp>
      <p:pic>
        <p:nvPicPr>
          <p:cNvPr id="2" name="Recorded Sound" descr="Recorded Sound">
            <a:hlinkClick r:id="" action="ppaction://media"/>
            <a:extLst>
              <a:ext uri="{FF2B5EF4-FFF2-40B4-BE49-F238E27FC236}">
                <a16:creationId xmlns:a16="http://schemas.microsoft.com/office/drawing/2014/main" id="{4EAFB7F1-B088-9240-8786-307579A26B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6039339"/>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CB463-FA4F-C543-859B-1CB962D45C03}"/>
              </a:ext>
            </a:extLst>
          </p:cNvPr>
          <p:cNvSpPr>
            <a:spLocks noGrp="1"/>
          </p:cNvSpPr>
          <p:nvPr>
            <p:ph type="title"/>
          </p:nvPr>
        </p:nvSpPr>
        <p:spPr/>
        <p:txBody>
          <a:bodyPr/>
          <a:lstStyle/>
          <a:p>
            <a:r>
              <a:rPr lang="en-US" dirty="0"/>
              <a:t>Quadratic Discriminant Analysis</a:t>
            </a:r>
            <a:br>
              <a:rPr lang="en-CN" dirty="0"/>
            </a:br>
            <a:endParaRPr lang="en-CN" dirty="0"/>
          </a:p>
        </p:txBody>
      </p:sp>
      <p:sp>
        <p:nvSpPr>
          <p:cNvPr id="3" name="Text Placeholder 2">
            <a:extLst>
              <a:ext uri="{FF2B5EF4-FFF2-40B4-BE49-F238E27FC236}">
                <a16:creationId xmlns:a16="http://schemas.microsoft.com/office/drawing/2014/main" id="{725FD402-E21D-5B4A-AE58-812608BA1BA5}"/>
              </a:ext>
            </a:extLst>
          </p:cNvPr>
          <p:cNvSpPr>
            <a:spLocks noGrp="1"/>
          </p:cNvSpPr>
          <p:nvPr>
            <p:ph type="body" idx="1"/>
          </p:nvPr>
        </p:nvSpPr>
        <p:spPr/>
        <p:txBody>
          <a:bodyPr/>
          <a:lstStyle/>
          <a:p>
            <a:pPr>
              <a:lnSpc>
                <a:spcPct val="200000"/>
              </a:lnSpc>
            </a:pPr>
            <a:r>
              <a:rPr lang="en-US" dirty="0"/>
              <a:t>Quadratic Discriminant Analysis corrected predict 548 days market went done and 127 days market go up. The QDA output indicates that ˆπ1 = 0.5488 and ˆπ2 = 0.4512; ˆπ1 and ˆπ2 </a:t>
            </a:r>
            <a:r>
              <a:rPr lang="en-US" dirty="0" err="1"/>
              <a:t>outPut</a:t>
            </a:r>
            <a:r>
              <a:rPr lang="en-US" dirty="0"/>
              <a:t> are same as LDA. Also nearly 54% of the training observations correspond to days during which the market went down, nearly 46% error rate in the </a:t>
            </a:r>
            <a:r>
              <a:rPr lang="en-US" dirty="0" err="1"/>
              <a:t>model,the</a:t>
            </a:r>
            <a:r>
              <a:rPr lang="en-US" dirty="0"/>
              <a:t> prediction accuracy is 54% .</a:t>
            </a:r>
            <a:endParaRPr lang="en-CN" dirty="0"/>
          </a:p>
          <a:p>
            <a:endParaRPr lang="en-CN" dirty="0"/>
          </a:p>
        </p:txBody>
      </p:sp>
      <p:pic>
        <p:nvPicPr>
          <p:cNvPr id="4" name="Audio Recording Dec 1, 2020 at 14:14:33" descr="Audio Recording Dec 1, 2020 at 14:14:33">
            <a:hlinkClick r:id="" action="ppaction://media"/>
            <a:extLst>
              <a:ext uri="{FF2B5EF4-FFF2-40B4-BE49-F238E27FC236}">
                <a16:creationId xmlns:a16="http://schemas.microsoft.com/office/drawing/2014/main" id="{6EDB4467-0A63-C246-8E6B-9A3E4096AF4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759200" y="5319368"/>
            <a:ext cx="812800" cy="812800"/>
          </a:xfrm>
          <a:prstGeom prst="rect">
            <a:avLst/>
          </a:prstGeom>
        </p:spPr>
      </p:pic>
    </p:spTree>
    <p:extLst>
      <p:ext uri="{BB962C8B-B14F-4D97-AF65-F5344CB8AC3E}">
        <p14:creationId xmlns:p14="http://schemas.microsoft.com/office/powerpoint/2010/main" val="302884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4DFA-D5D4-E649-B823-F33D8710A403}"/>
              </a:ext>
            </a:extLst>
          </p:cNvPr>
          <p:cNvSpPr>
            <a:spLocks noGrp="1"/>
          </p:cNvSpPr>
          <p:nvPr>
            <p:ph type="title"/>
          </p:nvPr>
        </p:nvSpPr>
        <p:spPr/>
        <p:txBody>
          <a:bodyPr/>
          <a:lstStyle/>
          <a:p>
            <a:r>
              <a:rPr lang="en-US" sz="2000" dirty="0"/>
              <a:t>After compare three model, We can see the LDA,QDA and logistic regression predictions are almost identical.</a:t>
            </a:r>
            <a:br>
              <a:rPr lang="en-CN" dirty="0"/>
            </a:br>
            <a:endParaRPr lang="en-CN" dirty="0"/>
          </a:p>
        </p:txBody>
      </p:sp>
      <p:sp>
        <p:nvSpPr>
          <p:cNvPr id="3" name="Text Placeholder 2">
            <a:extLst>
              <a:ext uri="{FF2B5EF4-FFF2-40B4-BE49-F238E27FC236}">
                <a16:creationId xmlns:a16="http://schemas.microsoft.com/office/drawing/2014/main" id="{F0B952AE-F25B-8B4F-A550-16A8FB44483A}"/>
              </a:ext>
            </a:extLst>
          </p:cNvPr>
          <p:cNvSpPr>
            <a:spLocks noGrp="1"/>
          </p:cNvSpPr>
          <p:nvPr>
            <p:ph type="body" idx="1"/>
          </p:nvPr>
        </p:nvSpPr>
        <p:spPr/>
        <p:txBody>
          <a:bodyPr/>
          <a:lstStyle/>
          <a:p>
            <a:pPr>
              <a:lnSpc>
                <a:spcPct val="200000"/>
              </a:lnSpc>
            </a:pPr>
            <a:r>
              <a:rPr lang="en-CN" dirty="0"/>
              <a:t>LDA - </a:t>
            </a:r>
            <a:r>
              <a:rPr lang="en-US" dirty="0"/>
              <a:t>Prediction Accuracy is 55% .</a:t>
            </a:r>
            <a:r>
              <a:rPr lang="en-CN" dirty="0"/>
              <a:t> </a:t>
            </a:r>
          </a:p>
          <a:p>
            <a:pPr>
              <a:lnSpc>
                <a:spcPct val="200000"/>
              </a:lnSpc>
            </a:pPr>
            <a:r>
              <a:rPr lang="en-CN" dirty="0"/>
              <a:t>QDA - </a:t>
            </a:r>
            <a:r>
              <a:rPr lang="en-US" dirty="0"/>
              <a:t>Prediction Accuracy is 54% .</a:t>
            </a:r>
            <a:r>
              <a:rPr lang="en-CN" dirty="0"/>
              <a:t> </a:t>
            </a:r>
          </a:p>
          <a:p>
            <a:pPr>
              <a:lnSpc>
                <a:spcPct val="200000"/>
              </a:lnSpc>
            </a:pPr>
            <a:r>
              <a:rPr lang="en-US" dirty="0"/>
              <a:t>Logistic Regression - Prediction Accuracy is 54% .</a:t>
            </a:r>
            <a:r>
              <a:rPr lang="en-CN" dirty="0"/>
              <a:t> </a:t>
            </a:r>
          </a:p>
          <a:p>
            <a:endParaRPr lang="en-CN" dirty="0"/>
          </a:p>
        </p:txBody>
      </p:sp>
      <p:pic>
        <p:nvPicPr>
          <p:cNvPr id="4" name="Audio Recording Dec 1, 2020 at 14:13:41" descr="Audio Recording Dec 1, 2020 at 14:13:41">
            <a:hlinkClick r:id="" action="ppaction://media"/>
            <a:extLst>
              <a:ext uri="{FF2B5EF4-FFF2-40B4-BE49-F238E27FC236}">
                <a16:creationId xmlns:a16="http://schemas.microsoft.com/office/drawing/2014/main" id="{22040AD2-04F6-EA48-9393-CE9E5D3258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410226" y="5143500"/>
            <a:ext cx="812800" cy="812800"/>
          </a:xfrm>
          <a:prstGeom prst="rect">
            <a:avLst/>
          </a:prstGeom>
        </p:spPr>
      </p:pic>
    </p:spTree>
    <p:extLst>
      <p:ext uri="{BB962C8B-B14F-4D97-AF65-F5344CB8AC3E}">
        <p14:creationId xmlns:p14="http://schemas.microsoft.com/office/powerpoint/2010/main" val="259648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BEB98-86F8-9541-8BF4-031055BAA2B0}"/>
              </a:ext>
            </a:extLst>
          </p:cNvPr>
          <p:cNvSpPr>
            <a:spLocks noGrp="1"/>
          </p:cNvSpPr>
          <p:nvPr>
            <p:ph type="title"/>
          </p:nvPr>
        </p:nvSpPr>
        <p:spPr/>
        <p:txBody>
          <a:bodyPr/>
          <a:lstStyle/>
          <a:p>
            <a:r>
              <a:rPr lang="en-US" dirty="0"/>
              <a:t>Principal Component Analysis</a:t>
            </a:r>
            <a:br>
              <a:rPr lang="en-CN" dirty="0"/>
            </a:br>
            <a:endParaRPr lang="en-CN" dirty="0"/>
          </a:p>
        </p:txBody>
      </p:sp>
      <p:sp>
        <p:nvSpPr>
          <p:cNvPr id="3" name="Text Placeholder 2">
            <a:extLst>
              <a:ext uri="{FF2B5EF4-FFF2-40B4-BE49-F238E27FC236}">
                <a16:creationId xmlns:a16="http://schemas.microsoft.com/office/drawing/2014/main" id="{4EB64ECB-1E1C-DE4F-B839-23FC1834E054}"/>
              </a:ext>
            </a:extLst>
          </p:cNvPr>
          <p:cNvSpPr>
            <a:spLocks noGrp="1"/>
          </p:cNvSpPr>
          <p:nvPr>
            <p:ph type="body" idx="1"/>
          </p:nvPr>
        </p:nvSpPr>
        <p:spPr/>
        <p:txBody>
          <a:bodyPr/>
          <a:lstStyle/>
          <a:p>
            <a:pPr>
              <a:lnSpc>
                <a:spcPct val="150000"/>
              </a:lnSpc>
            </a:pPr>
            <a:r>
              <a:rPr lang="en-US" dirty="0"/>
              <a:t>The rotation matrix provides the principal component loadings; each column of </a:t>
            </a:r>
            <a:r>
              <a:rPr lang="en-US" dirty="0" err="1"/>
              <a:t>pr.out$rotation</a:t>
            </a:r>
            <a:r>
              <a:rPr lang="en-US" dirty="0"/>
              <a:t> contains the corresponding principal component loading vector, we see that there are six distinct principal components. The standard deviations for six distinct principal components are : 2.25, 0.96, 0.08, 0.04, 0.04, 0.02. After I compute the proportion of variance explained by each principal component, it indicates that the first principal component explains 85% of the variable in the data, and the next principal component explains 15% of the variance, and the rest of other principal component explains almost 0% of the variable. Meanwhile, we know that first two component are contains most of the variable in the data.</a:t>
            </a:r>
            <a:endParaRPr lang="en-CN" dirty="0"/>
          </a:p>
          <a:p>
            <a:endParaRPr lang="en-CN" dirty="0"/>
          </a:p>
        </p:txBody>
      </p:sp>
      <p:pic>
        <p:nvPicPr>
          <p:cNvPr id="4" name="Audio Recording Dec 1, 2020 at 14:12:45" descr="Audio Recording Dec 1, 2020 at 14:12:45">
            <a:hlinkClick r:id="" action="ppaction://media"/>
            <a:extLst>
              <a:ext uri="{FF2B5EF4-FFF2-40B4-BE49-F238E27FC236}">
                <a16:creationId xmlns:a16="http://schemas.microsoft.com/office/drawing/2014/main" id="{CFAEC5C4-E554-E849-8CC1-C4A2345B74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933148" y="5425384"/>
            <a:ext cx="812800" cy="812800"/>
          </a:xfrm>
          <a:prstGeom prst="rect">
            <a:avLst/>
          </a:prstGeom>
        </p:spPr>
      </p:pic>
    </p:spTree>
    <p:extLst>
      <p:ext uri="{BB962C8B-B14F-4D97-AF65-F5344CB8AC3E}">
        <p14:creationId xmlns:p14="http://schemas.microsoft.com/office/powerpoint/2010/main" val="2287536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7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780275" y="545373"/>
            <a:ext cx="7688700" cy="535200"/>
          </a:xfrm>
          <a:prstGeom prst="rect">
            <a:avLst/>
          </a:prstGeom>
        </p:spPr>
        <p:txBody>
          <a:bodyPr spcFirstLastPara="1" wrap="square" lIns="91425" tIns="91425" rIns="91425" bIns="91425" anchor="t" anchorCtr="0">
            <a:noAutofit/>
          </a:bodyPr>
          <a:lstStyle/>
          <a:p>
            <a:pPr marL="0" lvl="0" indent="0" algn="l" rtl="0">
              <a:lnSpc>
                <a:spcPct val="150000"/>
              </a:lnSpc>
              <a:spcBef>
                <a:spcPts val="900"/>
              </a:spcBef>
              <a:spcAft>
                <a:spcPts val="0"/>
              </a:spcAft>
              <a:buNone/>
            </a:pPr>
            <a:r>
              <a:rPr lang="en" sz="2000" dirty="0">
                <a:sym typeface="Calibri"/>
              </a:rPr>
              <a:t>Conclusion and Future Research</a:t>
            </a:r>
            <a:endParaRPr sz="2000" dirty="0">
              <a:sym typeface="Calibri"/>
            </a:endParaRPr>
          </a:p>
          <a:p>
            <a:pPr marL="0" lvl="0" indent="0" algn="l" rtl="0">
              <a:spcBef>
                <a:spcPts val="900"/>
              </a:spcBef>
              <a:spcAft>
                <a:spcPts val="0"/>
              </a:spcAft>
              <a:buNone/>
            </a:pPr>
            <a:endParaRPr dirty="0"/>
          </a:p>
        </p:txBody>
      </p:sp>
      <p:sp>
        <p:nvSpPr>
          <p:cNvPr id="142" name="Google Shape;142;p20"/>
          <p:cNvSpPr txBox="1">
            <a:spLocks noGrp="1"/>
          </p:cNvSpPr>
          <p:nvPr>
            <p:ph type="body" idx="1"/>
          </p:nvPr>
        </p:nvSpPr>
        <p:spPr>
          <a:xfrm>
            <a:off x="780275" y="1586475"/>
            <a:ext cx="7688700" cy="2670900"/>
          </a:xfrm>
          <a:prstGeom prst="rect">
            <a:avLst/>
          </a:prstGeom>
        </p:spPr>
        <p:txBody>
          <a:bodyPr spcFirstLastPara="1" wrap="square" lIns="91425" tIns="91425" rIns="91425" bIns="91425" anchor="t" anchorCtr="0">
            <a:noAutofit/>
          </a:bodyPr>
          <a:lstStyle/>
          <a:p>
            <a:pPr marL="0" lvl="0" indent="0" algn="l" rtl="0">
              <a:lnSpc>
                <a:spcPct val="150000"/>
              </a:lnSpc>
              <a:spcBef>
                <a:spcPts val="900"/>
              </a:spcBef>
              <a:spcAft>
                <a:spcPts val="0"/>
              </a:spcAft>
              <a:buNone/>
            </a:pPr>
            <a:r>
              <a:rPr lang="en" b="1" dirty="0">
                <a:solidFill>
                  <a:srgbClr val="345A8A"/>
                </a:solidFill>
                <a:latin typeface="Calibri"/>
                <a:ea typeface="Calibri"/>
                <a:cs typeface="Calibri"/>
                <a:sym typeface="Calibri"/>
              </a:rPr>
              <a:t>Insight gain</a:t>
            </a:r>
            <a:endParaRPr sz="900" dirty="0">
              <a:solidFill>
                <a:srgbClr val="000000"/>
              </a:solidFill>
              <a:latin typeface="Times New Roman"/>
              <a:ea typeface="Times New Roman"/>
              <a:cs typeface="Times New Roman"/>
              <a:sym typeface="Times New Roman"/>
            </a:endParaRPr>
          </a:p>
          <a:p>
            <a:pPr marL="457200" lvl="0" indent="-304800" algn="l" rtl="0">
              <a:spcBef>
                <a:spcPts val="90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2015 - 2020 shows an average daily rise and fall of -0.9% to 0.97%</a:t>
            </a:r>
            <a:endParaRPr sz="1200" dirty="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Short-term investment in this stock is not an ideal strategy</a:t>
            </a:r>
            <a:endParaRPr sz="1200" dirty="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November and December are low buying times</a:t>
            </a:r>
            <a:endParaRPr sz="1200" dirty="0">
              <a:solidFill>
                <a:srgbClr val="000000"/>
              </a:solidFill>
              <a:latin typeface="Times New Roman"/>
              <a:ea typeface="Times New Roman"/>
              <a:cs typeface="Times New Roman"/>
              <a:sym typeface="Times New Roman"/>
            </a:endParaRPr>
          </a:p>
          <a:p>
            <a:pPr marL="0" lvl="0" indent="0" algn="l" rtl="0">
              <a:lnSpc>
                <a:spcPct val="150000"/>
              </a:lnSpc>
              <a:spcBef>
                <a:spcPts val="1600"/>
              </a:spcBef>
              <a:spcAft>
                <a:spcPts val="0"/>
              </a:spcAft>
              <a:buNone/>
            </a:pPr>
            <a:r>
              <a:rPr lang="en" b="1" dirty="0">
                <a:solidFill>
                  <a:srgbClr val="345A8A"/>
                </a:solidFill>
                <a:latin typeface="Calibri"/>
                <a:ea typeface="Calibri"/>
                <a:cs typeface="Calibri"/>
                <a:sym typeface="Calibri"/>
              </a:rPr>
              <a:t>Future Research</a:t>
            </a:r>
            <a:endParaRPr sz="1200" dirty="0">
              <a:solidFill>
                <a:srgbClr val="000000"/>
              </a:solidFill>
              <a:latin typeface="Times New Roman"/>
              <a:ea typeface="Times New Roman"/>
              <a:cs typeface="Times New Roman"/>
              <a:sym typeface="Times New Roman"/>
            </a:endParaRPr>
          </a:p>
          <a:p>
            <a:pPr marL="457200" lvl="0" indent="-304800" algn="l" rtl="0">
              <a:spcBef>
                <a:spcPts val="90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Other creative and effective methods</a:t>
            </a:r>
            <a:endParaRPr sz="1200" dirty="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Model can be modified</a:t>
            </a:r>
            <a:endParaRPr sz="1200" dirty="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Study the short selling mechanism</a:t>
            </a:r>
            <a:endParaRPr sz="1200" dirty="0">
              <a:solidFill>
                <a:srgbClr val="000000"/>
              </a:solidFill>
              <a:latin typeface="Times New Roman"/>
              <a:ea typeface="Times New Roman"/>
              <a:cs typeface="Times New Roman"/>
              <a:sym typeface="Times New Roman"/>
            </a:endParaRPr>
          </a:p>
        </p:txBody>
      </p:sp>
      <p:pic>
        <p:nvPicPr>
          <p:cNvPr id="143" name="Google Shape;143;p20"/>
          <p:cNvPicPr preferRelativeResize="0"/>
          <p:nvPr/>
        </p:nvPicPr>
        <p:blipFill>
          <a:blip r:embed="rId5">
            <a:alphaModFix/>
          </a:blip>
          <a:stretch>
            <a:fillRect/>
          </a:stretch>
        </p:blipFill>
        <p:spPr>
          <a:xfrm>
            <a:off x="5571525" y="1555900"/>
            <a:ext cx="3572475" cy="2857975"/>
          </a:xfrm>
          <a:prstGeom prst="rect">
            <a:avLst/>
          </a:prstGeom>
          <a:noFill/>
          <a:ln>
            <a:noFill/>
          </a:ln>
        </p:spPr>
      </p:pic>
      <p:pic>
        <p:nvPicPr>
          <p:cNvPr id="2" name="Recorded Sound" descr="Recorded Sound">
            <a:hlinkClick r:id="" action="ppaction://media"/>
            <a:extLst>
              <a:ext uri="{FF2B5EF4-FFF2-40B4-BE49-F238E27FC236}">
                <a16:creationId xmlns:a16="http://schemas.microsoft.com/office/drawing/2014/main" id="{A09BEE1F-2ECE-EF43-854F-5AAD69131A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257683" y="543504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3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BBC0B-3BF9-A34A-B8DD-9A29D26E6B6C}"/>
              </a:ext>
            </a:extLst>
          </p:cNvPr>
          <p:cNvSpPr>
            <a:spLocks noGrp="1"/>
          </p:cNvSpPr>
          <p:nvPr>
            <p:ph type="title"/>
          </p:nvPr>
        </p:nvSpPr>
        <p:spPr/>
        <p:txBody>
          <a:bodyPr/>
          <a:lstStyle/>
          <a:p>
            <a:r>
              <a:rPr lang="en-US" dirty="0"/>
              <a:t>Video L</a:t>
            </a:r>
            <a:r>
              <a:rPr lang="en-US" altLang="zh-CN" dirty="0"/>
              <a:t>ink</a:t>
            </a:r>
            <a:r>
              <a:rPr lang="zh-CN" altLang="en-US" dirty="0"/>
              <a:t> </a:t>
            </a:r>
            <a:r>
              <a:rPr lang="en-US" altLang="zh-CN" dirty="0"/>
              <a:t>for</a:t>
            </a:r>
            <a:r>
              <a:rPr lang="zh-CN" altLang="en-US" dirty="0"/>
              <a:t> </a:t>
            </a:r>
            <a:r>
              <a:rPr lang="en-US" altLang="zh-CN" dirty="0"/>
              <a:t>the</a:t>
            </a:r>
            <a:r>
              <a:rPr lang="zh-CN" altLang="en-US" dirty="0"/>
              <a:t> </a:t>
            </a:r>
            <a:r>
              <a:rPr lang="en-US" altLang="zh-CN" dirty="0"/>
              <a:t>presentation</a:t>
            </a:r>
            <a:endParaRPr lang="en-CN" dirty="0"/>
          </a:p>
        </p:txBody>
      </p:sp>
      <p:sp>
        <p:nvSpPr>
          <p:cNvPr id="3" name="Text Placeholder 2">
            <a:extLst>
              <a:ext uri="{FF2B5EF4-FFF2-40B4-BE49-F238E27FC236}">
                <a16:creationId xmlns:a16="http://schemas.microsoft.com/office/drawing/2014/main" id="{42F36F1D-E290-6F4C-BB7A-91725A7CEFE8}"/>
              </a:ext>
            </a:extLst>
          </p:cNvPr>
          <p:cNvSpPr>
            <a:spLocks noGrp="1"/>
          </p:cNvSpPr>
          <p:nvPr>
            <p:ph type="body" idx="1"/>
          </p:nvPr>
        </p:nvSpPr>
        <p:spPr/>
        <p:txBody>
          <a:bodyPr/>
          <a:lstStyle/>
          <a:p>
            <a:pPr marL="146050" indent="0">
              <a:buNone/>
            </a:pPr>
            <a:endParaRPr lang="en-US" sz="2600" b="1" dirty="0">
              <a:solidFill>
                <a:schemeClr val="dk2"/>
              </a:solidFill>
              <a:latin typeface="Raleway"/>
              <a:sym typeface="Raleway"/>
            </a:endParaRPr>
          </a:p>
          <a:p>
            <a:pPr marL="146050" indent="0">
              <a:buNone/>
            </a:pPr>
            <a:r>
              <a:rPr lang="en-US" sz="2600" b="1" dirty="0">
                <a:solidFill>
                  <a:schemeClr val="dk2"/>
                </a:solidFill>
                <a:latin typeface="Raleway"/>
                <a:sym typeface="Raleway"/>
              </a:rPr>
              <a:t>https://</a:t>
            </a:r>
            <a:r>
              <a:rPr lang="en-US" sz="2600" b="1" dirty="0" err="1">
                <a:solidFill>
                  <a:schemeClr val="dk2"/>
                </a:solidFill>
                <a:latin typeface="Raleway"/>
                <a:sym typeface="Raleway"/>
              </a:rPr>
              <a:t>uri.techsmithrelay.com</a:t>
            </a:r>
            <a:r>
              <a:rPr lang="en-US" sz="2600" b="1" dirty="0">
                <a:solidFill>
                  <a:schemeClr val="dk2"/>
                </a:solidFill>
                <a:latin typeface="Raleway"/>
                <a:sym typeface="Raleway"/>
              </a:rPr>
              <a:t>/</a:t>
            </a:r>
            <a:r>
              <a:rPr lang="en-US" sz="2600" b="1" dirty="0" err="1">
                <a:solidFill>
                  <a:schemeClr val="dk2"/>
                </a:solidFill>
                <a:latin typeface="Raleway"/>
                <a:sym typeface="Raleway"/>
              </a:rPr>
              <a:t>YTFc</a:t>
            </a:r>
            <a:endParaRPr lang="en-CN" sz="2600" b="1" dirty="0">
              <a:solidFill>
                <a:schemeClr val="dk2"/>
              </a:solidFill>
              <a:latin typeface="Raleway"/>
              <a:sym typeface="Raleway"/>
            </a:endParaRPr>
          </a:p>
        </p:txBody>
      </p:sp>
      <p:sp>
        <p:nvSpPr>
          <p:cNvPr id="4" name="Rectangle 3">
            <a:extLst>
              <a:ext uri="{FF2B5EF4-FFF2-40B4-BE49-F238E27FC236}">
                <a16:creationId xmlns:a16="http://schemas.microsoft.com/office/drawing/2014/main" id="{A799A3B0-15CC-2B45-97DC-898522607BAD}"/>
              </a:ext>
            </a:extLst>
          </p:cNvPr>
          <p:cNvSpPr/>
          <p:nvPr/>
        </p:nvSpPr>
        <p:spPr>
          <a:xfrm>
            <a:off x="3077039" y="2417862"/>
            <a:ext cx="184731" cy="307777"/>
          </a:xfrm>
          <a:prstGeom prst="rect">
            <a:avLst/>
          </a:prstGeom>
        </p:spPr>
        <p:txBody>
          <a:bodyPr wrap="none">
            <a:spAutoFit/>
          </a:bodyPr>
          <a:lstStyle/>
          <a:p>
            <a:endParaRPr lang="en-CN" dirty="0"/>
          </a:p>
        </p:txBody>
      </p:sp>
    </p:spTree>
    <p:extLst>
      <p:ext uri="{BB962C8B-B14F-4D97-AF65-F5344CB8AC3E}">
        <p14:creationId xmlns:p14="http://schemas.microsoft.com/office/powerpoint/2010/main" val="3293287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600" b="1"/>
              <a:t>Thank you!</a:t>
            </a:r>
            <a:endParaRPr sz="3600" b="1"/>
          </a:p>
        </p:txBody>
      </p:sp>
      <p:pic>
        <p:nvPicPr>
          <p:cNvPr id="2" name="Recorded Sound" descr="Recorded Sound">
            <a:hlinkClick r:id="" action="ppaction://media"/>
            <a:extLst>
              <a:ext uri="{FF2B5EF4-FFF2-40B4-BE49-F238E27FC236}">
                <a16:creationId xmlns:a16="http://schemas.microsoft.com/office/drawing/2014/main" id="{39948F9D-19E6-DE43-B3BA-D3B1119BAF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59200" y="51435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 Will Be Talking About</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900"/>
              </a:spcBef>
              <a:spcAft>
                <a:spcPts val="0"/>
              </a:spcAft>
              <a:buNone/>
            </a:pPr>
            <a:r>
              <a:rPr lang="en" sz="1600" dirty="0">
                <a:sym typeface="Calibri"/>
              </a:rPr>
              <a:t>Introduction </a:t>
            </a:r>
            <a:endParaRPr sz="1600" dirty="0"/>
          </a:p>
          <a:p>
            <a:pPr marL="0" lvl="0" indent="0" algn="l" rtl="0">
              <a:spcBef>
                <a:spcPts val="900"/>
              </a:spcBef>
              <a:spcAft>
                <a:spcPts val="0"/>
              </a:spcAft>
              <a:buNone/>
            </a:pPr>
            <a:r>
              <a:rPr lang="en" sz="1600" dirty="0">
                <a:sym typeface="Calibri"/>
              </a:rPr>
              <a:t>Data Description and Diagnostics</a:t>
            </a:r>
            <a:endParaRPr sz="1600" dirty="0">
              <a:sym typeface="Calibri"/>
            </a:endParaRPr>
          </a:p>
          <a:p>
            <a:pPr marL="0" lvl="0" indent="0">
              <a:spcBef>
                <a:spcPts val="900"/>
              </a:spcBef>
              <a:buNone/>
            </a:pPr>
            <a:r>
              <a:rPr lang="en-US" sz="1600" dirty="0"/>
              <a:t>Data Analysis and Main Results </a:t>
            </a:r>
          </a:p>
          <a:p>
            <a:pPr marL="0" lvl="0" indent="0">
              <a:spcBef>
                <a:spcPts val="900"/>
              </a:spcBef>
              <a:buNone/>
            </a:pPr>
            <a:r>
              <a:rPr lang="en" sz="1600" dirty="0">
                <a:sym typeface="Calibri"/>
              </a:rPr>
              <a:t>Conclusion and Future Research</a:t>
            </a:r>
            <a:endParaRPr sz="1600" dirty="0">
              <a:sym typeface="Calibri"/>
            </a:endParaRPr>
          </a:p>
          <a:p>
            <a:pPr marL="0" lvl="0" indent="0" algn="l" rtl="0">
              <a:lnSpc>
                <a:spcPct val="150000"/>
              </a:lnSpc>
              <a:spcBef>
                <a:spcPts val="2400"/>
              </a:spcBef>
              <a:spcAft>
                <a:spcPts val="0"/>
              </a:spcAft>
              <a:buNone/>
            </a:pPr>
            <a:endParaRPr sz="1600" b="1" dirty="0">
              <a:solidFill>
                <a:srgbClr val="345A8A"/>
              </a:solidFill>
              <a:latin typeface="Calibri"/>
              <a:ea typeface="Calibri"/>
              <a:cs typeface="Calibri"/>
              <a:sym typeface="Calibri"/>
            </a:endParaRPr>
          </a:p>
          <a:p>
            <a:pPr marL="0" lvl="0" indent="0" algn="l" rtl="0">
              <a:lnSpc>
                <a:spcPct val="150000"/>
              </a:lnSpc>
              <a:spcBef>
                <a:spcPts val="2400"/>
              </a:spcBef>
              <a:spcAft>
                <a:spcPts val="0"/>
              </a:spcAft>
              <a:buNone/>
            </a:pPr>
            <a:endParaRPr sz="1600" b="1" dirty="0">
              <a:solidFill>
                <a:srgbClr val="345A8A"/>
              </a:solidFill>
              <a:latin typeface="Calibri"/>
              <a:ea typeface="Calibri"/>
              <a:cs typeface="Calibri"/>
              <a:sym typeface="Calibri"/>
            </a:endParaRPr>
          </a:p>
          <a:p>
            <a:pPr marL="0" lvl="0" indent="0" algn="l" rtl="0">
              <a:lnSpc>
                <a:spcPct val="150000"/>
              </a:lnSpc>
              <a:spcBef>
                <a:spcPts val="2400"/>
              </a:spcBef>
              <a:spcAft>
                <a:spcPts val="0"/>
              </a:spcAft>
              <a:buNone/>
            </a:pPr>
            <a:endParaRPr sz="1600" b="1" dirty="0">
              <a:solidFill>
                <a:srgbClr val="345A8A"/>
              </a:solidFill>
              <a:latin typeface="Calibri"/>
              <a:ea typeface="Calibri"/>
              <a:cs typeface="Calibri"/>
              <a:sym typeface="Calibri"/>
            </a:endParaRPr>
          </a:p>
          <a:p>
            <a:pPr marL="0" lvl="0" indent="0" algn="l" rtl="0">
              <a:spcBef>
                <a:spcPts val="900"/>
              </a:spcBef>
              <a:spcAft>
                <a:spcPts val="0"/>
              </a:spcAft>
              <a:buNone/>
            </a:pPr>
            <a:endParaRPr dirty="0"/>
          </a:p>
          <a:p>
            <a:pPr marL="0" lvl="0" indent="0" algn="l" rtl="0">
              <a:spcBef>
                <a:spcPts val="900"/>
              </a:spcBef>
              <a:spcAft>
                <a:spcPts val="0"/>
              </a:spcAft>
              <a:buNone/>
            </a:pPr>
            <a:endParaRPr dirty="0"/>
          </a:p>
          <a:p>
            <a:pPr marL="0" lvl="0" indent="0" algn="l" rtl="0">
              <a:spcBef>
                <a:spcPts val="900"/>
              </a:spcBef>
              <a:spcAft>
                <a:spcPts val="0"/>
              </a:spcAft>
              <a:buNone/>
            </a:pPr>
            <a:endParaRPr dirty="0"/>
          </a:p>
          <a:p>
            <a:pPr marL="0" lvl="0" indent="0" algn="l" rtl="0">
              <a:spcBef>
                <a:spcPts val="900"/>
              </a:spcBef>
              <a:spcAft>
                <a:spcPts val="1600"/>
              </a:spcAft>
              <a:buNone/>
            </a:pPr>
            <a:endParaRPr dirty="0"/>
          </a:p>
        </p:txBody>
      </p:sp>
      <p:pic>
        <p:nvPicPr>
          <p:cNvPr id="3" name="Audio Recording Dec 1, 2020 at 14:19:16" descr="Audio Recording Dec 1, 2020 at 14:19:16">
            <a:hlinkClick r:id="" action="ppaction://media"/>
            <a:extLst>
              <a:ext uri="{FF2B5EF4-FFF2-40B4-BE49-F238E27FC236}">
                <a16:creationId xmlns:a16="http://schemas.microsoft.com/office/drawing/2014/main" id="{E55A721B-86D3-3E43-896E-42A107687A7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357218" y="5292863"/>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103"/>
    </mc:Choice>
    <mc:Fallback xmlns="">
      <p:transition spd="slow" advTm="131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3165" objId="3"/>
        <p14:stopEvt time="13103" objId="3"/>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body" idx="1"/>
          </p:nvPr>
        </p:nvSpPr>
        <p:spPr>
          <a:xfrm>
            <a:off x="749219" y="1510500"/>
            <a:ext cx="7688700" cy="1626600"/>
          </a:xfrm>
          <a:prstGeom prst="rect">
            <a:avLst/>
          </a:prstGeom>
        </p:spPr>
        <p:txBody>
          <a:bodyPr spcFirstLastPara="1" wrap="square" lIns="91425" tIns="91425" rIns="91425" bIns="91425" anchor="t" anchorCtr="0">
            <a:noAutofit/>
          </a:bodyPr>
          <a:lstStyle/>
          <a:p>
            <a:pPr marL="0" lvl="0" indent="0" algn="l" rtl="0">
              <a:lnSpc>
                <a:spcPct val="220588"/>
              </a:lnSpc>
              <a:spcBef>
                <a:spcPts val="0"/>
              </a:spcBef>
              <a:spcAft>
                <a:spcPts val="0"/>
              </a:spcAft>
              <a:buNone/>
            </a:pPr>
            <a:r>
              <a:rPr lang="en" sz="1200" b="1" dirty="0">
                <a:solidFill>
                  <a:srgbClr val="333436"/>
                </a:solidFill>
                <a:highlight>
                  <a:srgbClr val="FFFFFF"/>
                </a:highlight>
                <a:latin typeface="Arial"/>
                <a:ea typeface="Arial"/>
                <a:cs typeface="Arial"/>
                <a:sym typeface="Arial"/>
              </a:rPr>
              <a:t>Investing involves risk, including possible loss of principal. An investor should consider investment objectives, risks, charges and expenses of the investment company carefully before investing.</a:t>
            </a:r>
            <a:endParaRPr sz="3300" dirty="0">
              <a:solidFill>
                <a:srgbClr val="333436"/>
              </a:solidFill>
              <a:highlight>
                <a:srgbClr val="FFFFFF"/>
              </a:highlight>
              <a:latin typeface="Arial"/>
              <a:ea typeface="Arial"/>
              <a:cs typeface="Arial"/>
              <a:sym typeface="Arial"/>
            </a:endParaRPr>
          </a:p>
          <a:p>
            <a:pPr marL="0" lvl="0" indent="0" algn="l" rtl="0">
              <a:spcBef>
                <a:spcPts val="1500"/>
              </a:spcBef>
              <a:spcAft>
                <a:spcPts val="1600"/>
              </a:spcAft>
              <a:buNone/>
            </a:pPr>
            <a:endParaRPr dirty="0"/>
          </a:p>
        </p:txBody>
      </p:sp>
      <p:sp>
        <p:nvSpPr>
          <p:cNvPr id="99" name="Google Shape;99;p15"/>
          <p:cNvSpPr txBox="1"/>
          <p:nvPr/>
        </p:nvSpPr>
        <p:spPr>
          <a:xfrm>
            <a:off x="729450" y="686850"/>
            <a:ext cx="7513500" cy="62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dirty="0">
                <a:solidFill>
                  <a:schemeClr val="dk2"/>
                </a:solidFill>
                <a:latin typeface="Raleway"/>
                <a:sym typeface="Raleway"/>
              </a:rPr>
              <a:t>Problem Statement and </a:t>
            </a:r>
            <a:r>
              <a:rPr lang="en" sz="2600" b="1" dirty="0">
                <a:solidFill>
                  <a:schemeClr val="dk2"/>
                </a:solidFill>
                <a:latin typeface="Raleway"/>
              </a:rPr>
              <a:t>Motivation</a:t>
            </a:r>
            <a:endParaRPr sz="2600" b="1" dirty="0">
              <a:solidFill>
                <a:schemeClr val="dk2"/>
              </a:solidFill>
              <a:latin typeface="Raleway"/>
            </a:endParaRPr>
          </a:p>
        </p:txBody>
      </p:sp>
      <p:pic>
        <p:nvPicPr>
          <p:cNvPr id="100" name="Google Shape;100;p15"/>
          <p:cNvPicPr preferRelativeResize="0"/>
          <p:nvPr/>
        </p:nvPicPr>
        <p:blipFill>
          <a:blip r:embed="rId9">
            <a:alphaModFix/>
          </a:blip>
          <a:stretch>
            <a:fillRect/>
          </a:stretch>
        </p:blipFill>
        <p:spPr>
          <a:xfrm>
            <a:off x="5295004" y="2812688"/>
            <a:ext cx="2451275" cy="1626525"/>
          </a:xfrm>
          <a:prstGeom prst="rect">
            <a:avLst/>
          </a:prstGeom>
          <a:noFill/>
          <a:ln>
            <a:noFill/>
          </a:ln>
        </p:spPr>
      </p:pic>
      <p:sp>
        <p:nvSpPr>
          <p:cNvPr id="101" name="Google Shape;101;p15"/>
          <p:cNvSpPr txBox="1">
            <a:spLocks noGrp="1"/>
          </p:cNvSpPr>
          <p:nvPr>
            <p:ph type="body" idx="1"/>
          </p:nvPr>
        </p:nvSpPr>
        <p:spPr>
          <a:xfrm>
            <a:off x="654656" y="2793837"/>
            <a:ext cx="4113300" cy="1008300"/>
          </a:xfrm>
          <a:prstGeom prst="rect">
            <a:avLst/>
          </a:prstGeom>
        </p:spPr>
        <p:txBody>
          <a:bodyPr spcFirstLastPara="1" wrap="square" lIns="91425" tIns="91425" rIns="91425" bIns="91425" anchor="t" anchorCtr="0">
            <a:noAutofit/>
          </a:bodyPr>
          <a:lstStyle/>
          <a:p>
            <a:pPr marL="457200" lvl="0" indent="-304800" algn="l" rtl="0">
              <a:lnSpc>
                <a:spcPct val="200000"/>
              </a:lnSpc>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Predicting stock price trends</a:t>
            </a:r>
            <a:endParaRPr sz="1200" dirty="0">
              <a:solidFill>
                <a:srgbClr val="000000"/>
              </a:solidFill>
              <a:latin typeface="Times New Roman"/>
              <a:ea typeface="Times New Roman"/>
              <a:cs typeface="Times New Roman"/>
              <a:sym typeface="Times New Roman"/>
            </a:endParaRPr>
          </a:p>
          <a:p>
            <a:pPr marL="457200" lvl="0" indent="-304800" algn="l" rtl="0">
              <a:lnSpc>
                <a:spcPct val="200000"/>
              </a:lnSpc>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Popular methods-machine learning techniques</a:t>
            </a:r>
            <a:endParaRPr sz="1200" dirty="0">
              <a:solidFill>
                <a:srgbClr val="000000"/>
              </a:solidFill>
              <a:latin typeface="Times New Roman"/>
              <a:ea typeface="Times New Roman"/>
              <a:cs typeface="Times New Roman"/>
              <a:sym typeface="Times New Roman"/>
            </a:endParaRPr>
          </a:p>
          <a:p>
            <a:pPr marL="457200" lvl="0" indent="-304800" algn="l" rtl="0">
              <a:lnSpc>
                <a:spcPct val="200000"/>
              </a:lnSpc>
              <a:spcBef>
                <a:spcPts val="0"/>
              </a:spcBef>
              <a:spcAft>
                <a:spcPts val="0"/>
              </a:spcAft>
              <a:buClr>
                <a:srgbClr val="000000"/>
              </a:buClr>
              <a:buSzPts val="1200"/>
              <a:buFont typeface="Times New Roman"/>
              <a:buChar char="●"/>
            </a:pPr>
            <a:r>
              <a:rPr lang="en" sz="1200" dirty="0">
                <a:solidFill>
                  <a:srgbClr val="000000"/>
                </a:solidFill>
                <a:latin typeface="Times New Roman"/>
                <a:ea typeface="Times New Roman"/>
                <a:cs typeface="Times New Roman"/>
                <a:sym typeface="Times New Roman"/>
              </a:rPr>
              <a:t>Using supervised and unsupervised learning method forecasting stock price(GDX)</a:t>
            </a:r>
            <a:endParaRPr sz="1200" dirty="0">
              <a:solidFill>
                <a:srgbClr val="000000"/>
              </a:solidFill>
              <a:latin typeface="Times New Roman"/>
              <a:ea typeface="Times New Roman"/>
              <a:cs typeface="Times New Roman"/>
              <a:sym typeface="Times New Roman"/>
            </a:endParaRPr>
          </a:p>
        </p:txBody>
      </p:sp>
      <p:pic>
        <p:nvPicPr>
          <p:cNvPr id="2" name="Recorded Sound" descr="Recorded Sound">
            <a:hlinkClick r:id="" action="ppaction://media"/>
            <a:extLst>
              <a:ext uri="{FF2B5EF4-FFF2-40B4-BE49-F238E27FC236}">
                <a16:creationId xmlns:a16="http://schemas.microsoft.com/office/drawing/2014/main" id="{42E2946B-D00A-9647-8200-A27E1D4F5AD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729450" y="5143500"/>
            <a:ext cx="812800" cy="812800"/>
          </a:xfrm>
          <a:prstGeom prst="rect">
            <a:avLst/>
          </a:prstGeom>
        </p:spPr>
      </p:pic>
      <p:pic>
        <p:nvPicPr>
          <p:cNvPr id="3" name="Recorded Sound" descr="Recorded Sound">
            <a:hlinkClick r:id="" action="ppaction://media"/>
            <a:extLst>
              <a:ext uri="{FF2B5EF4-FFF2-40B4-BE49-F238E27FC236}">
                <a16:creationId xmlns:a16="http://schemas.microsoft.com/office/drawing/2014/main" id="{A8B8999E-4D9E-8944-A544-57FE2FF53AB3}"/>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3462993" y="5143500"/>
            <a:ext cx="812800" cy="812800"/>
          </a:xfrm>
          <a:prstGeom prst="rect">
            <a:avLst/>
          </a:prstGeom>
        </p:spPr>
      </p:pic>
      <p:pic>
        <p:nvPicPr>
          <p:cNvPr id="4" name="Recorded Sound" descr="Recorded Sound">
            <a:hlinkClick r:id="" action="ppaction://media"/>
            <a:extLst>
              <a:ext uri="{FF2B5EF4-FFF2-40B4-BE49-F238E27FC236}">
                <a16:creationId xmlns:a16="http://schemas.microsoft.com/office/drawing/2014/main" id="{5F860D56-3E16-8048-A2EB-EEC1B6B8B400}"/>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6196537" y="51435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105"/>
    </mc:Choice>
    <mc:Fallback xmlns="">
      <p:transition spd="slow" advTm="191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1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600"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743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audio>
              <p:cMediaNode vol="80000">
                <p:cTn id="16" fill="hold" display="0">
                  <p:stCondLst>
                    <p:cond delay="indefinite"/>
                  </p:stCondLst>
                  <p:endCondLst>
                    <p:cond evt="onStopAudio" delay="0">
                      <p:tgtEl>
                        <p:sldTgt/>
                      </p:tgtEl>
                    </p:cond>
                  </p:endCondLst>
                </p:cTn>
                <p:tgtEl>
                  <p:spTgt spid="3"/>
                </p:tgtEl>
              </p:cMediaNode>
            </p:audio>
            <p:audio>
              <p:cMediaNode vol="80000">
                <p:cTn id="1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9450" y="1264134"/>
            <a:ext cx="7688700" cy="535200"/>
          </a:xfrm>
          <a:prstGeom prst="rect">
            <a:avLst/>
          </a:prstGeom>
          <a:noFill/>
          <a:ln>
            <a:noFill/>
          </a:ln>
        </p:spPr>
        <p:txBody>
          <a:bodyPr spcFirstLastPara="1" wrap="square" lIns="91425" tIns="91425" rIns="91425" bIns="91425" anchor="t" anchorCtr="0">
            <a:noAutofit/>
          </a:bodyPr>
          <a:lstStyle/>
          <a:p>
            <a:pPr>
              <a:lnSpc>
                <a:spcPct val="115000"/>
              </a:lnSpc>
              <a:spcBef>
                <a:spcPts val="900"/>
              </a:spcBef>
            </a:pPr>
            <a:r>
              <a:rPr lang="en" dirty="0">
                <a:sym typeface="Calibri"/>
              </a:rPr>
              <a:t>Data Description</a:t>
            </a:r>
            <a:endParaRPr dirty="0"/>
          </a:p>
        </p:txBody>
      </p:sp>
      <p:sp>
        <p:nvSpPr>
          <p:cNvPr id="107" name="Google Shape;107;p16"/>
          <p:cNvSpPr txBox="1">
            <a:spLocks noGrp="1"/>
          </p:cNvSpPr>
          <p:nvPr>
            <p:ph type="body" idx="1"/>
          </p:nvPr>
        </p:nvSpPr>
        <p:spPr>
          <a:xfrm>
            <a:off x="729450" y="2078875"/>
            <a:ext cx="47460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Times New Roman"/>
                <a:ea typeface="Times New Roman"/>
                <a:cs typeface="Times New Roman"/>
                <a:sym typeface="Times New Roman"/>
              </a:rPr>
              <a:t>The dataset is from yahoo finance historical database.&lt;”</a:t>
            </a:r>
            <a:r>
              <a:rPr lang="en" u="sng">
                <a:solidFill>
                  <a:srgbClr val="80008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https://finance.yahoo.com/quote/GDX/performance?p=GDX</a:t>
            </a:r>
            <a:endParaRPr sz="1400"/>
          </a:p>
          <a:p>
            <a:pPr marL="0" lvl="0" indent="0" algn="l" rtl="0">
              <a:spcBef>
                <a:spcPts val="1600"/>
              </a:spcBef>
              <a:spcAft>
                <a:spcPts val="0"/>
              </a:spcAft>
              <a:buNone/>
            </a:pPr>
            <a:r>
              <a:rPr lang="en">
                <a:solidFill>
                  <a:srgbClr val="000000"/>
                </a:solidFill>
                <a:latin typeface="Times New Roman"/>
                <a:ea typeface="Times New Roman"/>
                <a:cs typeface="Times New Roman"/>
                <a:sym typeface="Times New Roman"/>
              </a:rPr>
              <a:t>VanEck Vectors Gold Miners ETF (GDX)</a:t>
            </a:r>
            <a:endParaRPr>
              <a:solidFill>
                <a:srgbClr val="000000"/>
              </a:solidFill>
              <a:latin typeface="Times New Roman"/>
              <a:ea typeface="Times New Roman"/>
              <a:cs typeface="Times New Roman"/>
              <a:sym typeface="Times New Roman"/>
            </a:endParaRPr>
          </a:p>
          <a:p>
            <a:pPr marL="457200" lvl="0" indent="-311150" algn="l" rtl="0">
              <a:spcBef>
                <a:spcPts val="1600"/>
              </a:spcBef>
              <a:spcAft>
                <a:spcPts val="0"/>
              </a:spcAft>
              <a:buClr>
                <a:srgbClr val="000000"/>
              </a:buClr>
              <a:buSzPts val="1300"/>
              <a:buFont typeface="Times New Roman"/>
              <a:buChar char="❖"/>
            </a:pPr>
            <a:r>
              <a:rPr lang="en">
                <a:solidFill>
                  <a:srgbClr val="000000"/>
                </a:solidFill>
                <a:latin typeface="Times New Roman"/>
                <a:ea typeface="Times New Roman"/>
                <a:cs typeface="Times New Roman"/>
                <a:sym typeface="Times New Roman"/>
              </a:rPr>
              <a:t>1259 sample size </a:t>
            </a:r>
            <a:endParaRPr>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a:solidFill>
                  <a:srgbClr val="000000"/>
                </a:solidFill>
                <a:latin typeface="Times New Roman"/>
                <a:ea typeface="Times New Roman"/>
                <a:cs typeface="Times New Roman"/>
                <a:sym typeface="Times New Roman"/>
              </a:rPr>
              <a:t>“Date” , “Open” , “High” , “Low” , “Close” , “Adj.Close”, “Volume” . “Nextday”, “Profit_In_Percentage”, “Month” ,“Year” .</a:t>
            </a:r>
            <a:r>
              <a:rPr lang="en" sz="1200">
                <a:solidFill>
                  <a:srgbClr val="000000"/>
                </a:solidFill>
                <a:latin typeface="Times New Roman"/>
                <a:ea typeface="Times New Roman"/>
                <a:cs typeface="Times New Roman"/>
                <a:sym typeface="Times New Roman"/>
              </a:rPr>
              <a:t>  </a:t>
            </a:r>
            <a:endParaRPr sz="1200">
              <a:solidFill>
                <a:srgbClr val="000000"/>
              </a:solidFill>
              <a:latin typeface="Times New Roman"/>
              <a:ea typeface="Times New Roman"/>
              <a:cs typeface="Times New Roman"/>
              <a:sym typeface="Times New Roman"/>
            </a:endParaRPr>
          </a:p>
        </p:txBody>
      </p:sp>
      <p:pic>
        <p:nvPicPr>
          <p:cNvPr id="108" name="Google Shape;108;p16"/>
          <p:cNvPicPr preferRelativeResize="0"/>
          <p:nvPr/>
        </p:nvPicPr>
        <p:blipFill>
          <a:blip r:embed="rId6">
            <a:alphaModFix/>
          </a:blip>
          <a:stretch>
            <a:fillRect/>
          </a:stretch>
        </p:blipFill>
        <p:spPr>
          <a:xfrm>
            <a:off x="5475450" y="1383926"/>
            <a:ext cx="3668549" cy="3219106"/>
          </a:xfrm>
          <a:prstGeom prst="rect">
            <a:avLst/>
          </a:prstGeom>
          <a:noFill/>
          <a:ln>
            <a:noFill/>
          </a:ln>
        </p:spPr>
      </p:pic>
      <p:pic>
        <p:nvPicPr>
          <p:cNvPr id="2" name="Recorded Sound" descr="Recorded Sound">
            <a:hlinkClick r:id="" action="ppaction://media"/>
            <a:extLst>
              <a:ext uri="{FF2B5EF4-FFF2-40B4-BE49-F238E27FC236}">
                <a16:creationId xmlns:a16="http://schemas.microsoft.com/office/drawing/2014/main" id="{F7477F7F-2937-AD4B-8B7B-1C33AAB556F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289650" y="5434257"/>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0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727650" y="557125"/>
            <a:ext cx="7688700"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dirty="0">
                <a:sym typeface="Calibri"/>
              </a:rPr>
              <a:t>Data Diagnostics</a:t>
            </a:r>
            <a:endParaRPr dirty="0">
              <a:sym typeface="Calibri"/>
            </a:endParaRPr>
          </a:p>
          <a:p>
            <a:pPr marL="0" lvl="0" indent="0" algn="l" rtl="0">
              <a:spcBef>
                <a:spcPts val="900"/>
              </a:spcBef>
              <a:spcAft>
                <a:spcPts val="0"/>
              </a:spcAft>
              <a:buNone/>
            </a:pPr>
            <a:endParaRPr dirty="0"/>
          </a:p>
        </p:txBody>
      </p:sp>
      <p:pic>
        <p:nvPicPr>
          <p:cNvPr id="114" name="Google Shape;114;p17"/>
          <p:cNvPicPr preferRelativeResize="0"/>
          <p:nvPr/>
        </p:nvPicPr>
        <p:blipFill>
          <a:blip r:embed="rId5">
            <a:alphaModFix/>
          </a:blip>
          <a:stretch>
            <a:fillRect/>
          </a:stretch>
        </p:blipFill>
        <p:spPr>
          <a:xfrm>
            <a:off x="6150000" y="2516725"/>
            <a:ext cx="2881300" cy="2199850"/>
          </a:xfrm>
          <a:prstGeom prst="rect">
            <a:avLst/>
          </a:prstGeom>
          <a:noFill/>
          <a:ln>
            <a:noFill/>
          </a:ln>
        </p:spPr>
      </p:pic>
      <p:pic>
        <p:nvPicPr>
          <p:cNvPr id="115" name="Google Shape;115;p17"/>
          <p:cNvPicPr preferRelativeResize="0"/>
          <p:nvPr/>
        </p:nvPicPr>
        <p:blipFill rotWithShape="1">
          <a:blip r:embed="rId6">
            <a:alphaModFix/>
          </a:blip>
          <a:srcRect l="11456" t="-19406" r="-36659" b="-5796"/>
          <a:stretch/>
        </p:blipFill>
        <p:spPr>
          <a:xfrm>
            <a:off x="3090325" y="1772525"/>
            <a:ext cx="4076424" cy="3370975"/>
          </a:xfrm>
          <a:prstGeom prst="rect">
            <a:avLst/>
          </a:prstGeom>
          <a:noFill/>
          <a:ln>
            <a:noFill/>
          </a:ln>
        </p:spPr>
      </p:pic>
      <p:pic>
        <p:nvPicPr>
          <p:cNvPr id="116" name="Google Shape;116;p17"/>
          <p:cNvPicPr preferRelativeResize="0"/>
          <p:nvPr/>
        </p:nvPicPr>
        <p:blipFill>
          <a:blip r:embed="rId7">
            <a:alphaModFix/>
          </a:blip>
          <a:stretch>
            <a:fillRect/>
          </a:stretch>
        </p:blipFill>
        <p:spPr>
          <a:xfrm>
            <a:off x="211175" y="1933588"/>
            <a:ext cx="3072300" cy="3048850"/>
          </a:xfrm>
          <a:prstGeom prst="rect">
            <a:avLst/>
          </a:prstGeom>
          <a:noFill/>
          <a:ln>
            <a:noFill/>
          </a:ln>
        </p:spPr>
      </p:pic>
      <p:sp>
        <p:nvSpPr>
          <p:cNvPr id="117" name="Google Shape;117;p17"/>
          <p:cNvSpPr txBox="1"/>
          <p:nvPr/>
        </p:nvSpPr>
        <p:spPr>
          <a:xfrm>
            <a:off x="6333000" y="1464425"/>
            <a:ext cx="2397900" cy="6831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000000"/>
              </a:buClr>
              <a:buSzPts val="1600"/>
              <a:buFont typeface="Times New Roman"/>
              <a:buChar char="●"/>
            </a:pPr>
            <a:r>
              <a:rPr lang="en" sz="1600" b="1" i="1">
                <a:latin typeface="Times New Roman"/>
                <a:ea typeface="Times New Roman"/>
                <a:cs typeface="Times New Roman"/>
                <a:sym typeface="Times New Roman"/>
              </a:rPr>
              <a:t>High correlation</a:t>
            </a:r>
            <a:endParaRPr sz="1600" b="1" i="1">
              <a:latin typeface="Times New Roman"/>
              <a:ea typeface="Times New Roman"/>
              <a:cs typeface="Times New Roman"/>
              <a:sym typeface="Times New Roman"/>
            </a:endParaRPr>
          </a:p>
          <a:p>
            <a:pPr marL="0" lvl="0" indent="0" algn="l" rtl="0">
              <a:spcBef>
                <a:spcPts val="1600"/>
              </a:spcBef>
              <a:spcAft>
                <a:spcPts val="0"/>
              </a:spcAft>
              <a:buNone/>
            </a:pPr>
            <a:endParaRPr>
              <a:latin typeface="Lato"/>
              <a:ea typeface="Lato"/>
              <a:cs typeface="Lato"/>
              <a:sym typeface="Lato"/>
            </a:endParaRPr>
          </a:p>
        </p:txBody>
      </p:sp>
      <p:sp>
        <p:nvSpPr>
          <p:cNvPr id="118" name="Google Shape;118;p17"/>
          <p:cNvSpPr txBox="1"/>
          <p:nvPr/>
        </p:nvSpPr>
        <p:spPr>
          <a:xfrm>
            <a:off x="2961975" y="1464425"/>
            <a:ext cx="3000000" cy="30000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000000"/>
              </a:buClr>
              <a:buSzPts val="1600"/>
              <a:buFont typeface="Times New Roman"/>
              <a:buChar char="●"/>
            </a:pPr>
            <a:r>
              <a:rPr lang="en" sz="1600" b="1" i="1">
                <a:latin typeface="Times New Roman"/>
                <a:ea typeface="Times New Roman"/>
                <a:cs typeface="Times New Roman"/>
                <a:sym typeface="Times New Roman"/>
              </a:rPr>
              <a:t>Close to normal distribution</a:t>
            </a:r>
            <a:endParaRPr sz="1700" b="1"/>
          </a:p>
        </p:txBody>
      </p:sp>
      <p:sp>
        <p:nvSpPr>
          <p:cNvPr id="119" name="Google Shape;119;p17"/>
          <p:cNvSpPr txBox="1">
            <a:spLocks noGrp="1"/>
          </p:cNvSpPr>
          <p:nvPr>
            <p:ph type="body" idx="1"/>
          </p:nvPr>
        </p:nvSpPr>
        <p:spPr>
          <a:xfrm>
            <a:off x="536350" y="1464425"/>
            <a:ext cx="3072300" cy="2963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Font typeface="Times New Roman"/>
              <a:buChar char="●"/>
            </a:pPr>
            <a:r>
              <a:rPr lang="en" sz="1600" b="1" i="1" dirty="0">
                <a:solidFill>
                  <a:srgbClr val="000000"/>
                </a:solidFill>
                <a:latin typeface="Times New Roman"/>
                <a:ea typeface="Times New Roman"/>
                <a:cs typeface="Times New Roman"/>
                <a:sym typeface="Times New Roman"/>
              </a:rPr>
              <a:t>No empty values </a:t>
            </a:r>
            <a:endParaRPr sz="1600" b="1" i="1" dirty="0">
              <a:solidFill>
                <a:srgbClr val="000000"/>
              </a:solidFill>
              <a:latin typeface="Times New Roman"/>
              <a:ea typeface="Times New Roman"/>
              <a:cs typeface="Times New Roman"/>
              <a:sym typeface="Times New Roman"/>
            </a:endParaRPr>
          </a:p>
          <a:p>
            <a:pPr marL="457200" lvl="0" indent="-330200" algn="l" rtl="0">
              <a:spcBef>
                <a:spcPts val="0"/>
              </a:spcBef>
              <a:spcAft>
                <a:spcPts val="0"/>
              </a:spcAft>
              <a:buClr>
                <a:srgbClr val="000000"/>
              </a:buClr>
              <a:buSzPts val="1600"/>
              <a:buFont typeface="Times New Roman"/>
              <a:buChar char="●"/>
            </a:pPr>
            <a:r>
              <a:rPr lang="en" sz="1600" b="1" i="1" dirty="0">
                <a:solidFill>
                  <a:srgbClr val="000000"/>
                </a:solidFill>
                <a:latin typeface="Times New Roman"/>
                <a:ea typeface="Times New Roman"/>
                <a:cs typeface="Times New Roman"/>
                <a:sym typeface="Times New Roman"/>
              </a:rPr>
              <a:t>Outlier appears</a:t>
            </a:r>
            <a:endParaRPr sz="1600" b="1" i="1" dirty="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1200" dirty="0">
              <a:solidFill>
                <a:srgbClr val="000000"/>
              </a:solidFill>
              <a:latin typeface="Times New Roman"/>
              <a:ea typeface="Times New Roman"/>
              <a:cs typeface="Times New Roman"/>
              <a:sym typeface="Times New Roman"/>
            </a:endParaRPr>
          </a:p>
        </p:txBody>
      </p:sp>
      <p:pic>
        <p:nvPicPr>
          <p:cNvPr id="2" name="Recorded Sound" descr="Recorded Sound">
            <a:hlinkClick r:id="" action="ppaction://media"/>
            <a:extLst>
              <a:ext uri="{FF2B5EF4-FFF2-40B4-BE49-F238E27FC236}">
                <a16:creationId xmlns:a16="http://schemas.microsoft.com/office/drawing/2014/main" id="{5EBE4BBC-7F2C-F042-BE1B-931F5E0ECD3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006945" y="53165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2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729450" y="684174"/>
            <a:ext cx="7688700" cy="535200"/>
          </a:xfrm>
          <a:prstGeom prst="rect">
            <a:avLst/>
          </a:prstGeom>
        </p:spPr>
        <p:txBody>
          <a:bodyPr spcFirstLastPara="1" wrap="square" lIns="91425" tIns="91425" rIns="91425" bIns="91425" anchor="t" anchorCtr="0">
            <a:noAutofit/>
          </a:bodyPr>
          <a:lstStyle/>
          <a:p>
            <a:r>
              <a:rPr lang="en-US" dirty="0"/>
              <a:t>Data Analysis and Main Results</a:t>
            </a:r>
            <a:br>
              <a:rPr lang="en-CN" dirty="0"/>
            </a:br>
            <a:endParaRPr dirty="0"/>
          </a:p>
        </p:txBody>
      </p:sp>
      <p:sp>
        <p:nvSpPr>
          <p:cNvPr id="125" name="Google Shape;125;p18"/>
          <p:cNvSpPr txBox="1">
            <a:spLocks noGrp="1"/>
          </p:cNvSpPr>
          <p:nvPr>
            <p:ph type="body" idx="1"/>
          </p:nvPr>
        </p:nvSpPr>
        <p:spPr>
          <a:xfrm>
            <a:off x="729450" y="1644160"/>
            <a:ext cx="7688700" cy="29578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bg2"/>
                </a:solidFill>
                <a:latin typeface="+mj-lt"/>
                <a:ea typeface="Times New Roman"/>
                <a:cs typeface="Times New Roman"/>
                <a:sym typeface="Times New Roman"/>
              </a:rPr>
              <a:t>The question I want to analyze is: what is the closing price of the stock the next day? Short-term predictions of whether it will go “up” or “down” tomorrow. </a:t>
            </a:r>
            <a:endParaRPr sz="1400" dirty="0">
              <a:solidFill>
                <a:schemeClr val="bg2"/>
              </a:solidFill>
              <a:latin typeface="+mj-lt"/>
              <a:ea typeface="Times New Roman"/>
              <a:cs typeface="Times New Roman"/>
              <a:sym typeface="Times New Roman"/>
            </a:endParaRPr>
          </a:p>
          <a:p>
            <a:pPr marL="0" lvl="0" indent="0" algn="l" rtl="0">
              <a:spcBef>
                <a:spcPts val="1600"/>
              </a:spcBef>
              <a:spcAft>
                <a:spcPts val="0"/>
              </a:spcAft>
              <a:buNone/>
            </a:pPr>
            <a:r>
              <a:rPr lang="en" sz="1400" dirty="0">
                <a:solidFill>
                  <a:schemeClr val="bg2"/>
                </a:solidFill>
                <a:latin typeface="+mj-lt"/>
                <a:ea typeface="Times New Roman"/>
                <a:cs typeface="Times New Roman"/>
                <a:sym typeface="Times New Roman"/>
              </a:rPr>
              <a:t>Long-term forecasting to understand what time should buy and sell.</a:t>
            </a:r>
            <a:endParaRPr sz="1400" dirty="0">
              <a:solidFill>
                <a:schemeClr val="bg2"/>
              </a:solidFill>
              <a:latin typeface="+mj-lt"/>
              <a:ea typeface="Times New Roman"/>
              <a:cs typeface="Times New Roman"/>
              <a:sym typeface="Times New Roman"/>
            </a:endParaRPr>
          </a:p>
          <a:p>
            <a:pPr marL="0" lvl="0" indent="0" algn="l" rtl="0">
              <a:lnSpc>
                <a:spcPct val="150000"/>
              </a:lnSpc>
              <a:spcBef>
                <a:spcPts val="1600"/>
              </a:spcBef>
              <a:spcAft>
                <a:spcPts val="0"/>
              </a:spcAft>
              <a:buNone/>
            </a:pPr>
            <a:r>
              <a:rPr lang="en" sz="1400" dirty="0">
                <a:solidFill>
                  <a:schemeClr val="bg2"/>
                </a:solidFill>
                <a:latin typeface="+mj-lt"/>
                <a:ea typeface="Times New Roman"/>
                <a:cs typeface="Times New Roman"/>
                <a:sym typeface="Times New Roman"/>
              </a:rPr>
              <a:t>Using data visualization to check and understand data central trends and outliers.</a:t>
            </a:r>
          </a:p>
          <a:p>
            <a:pPr marL="0" indent="0">
              <a:lnSpc>
                <a:spcPct val="150000"/>
              </a:lnSpc>
              <a:spcBef>
                <a:spcPts val="1600"/>
              </a:spcBef>
              <a:buNone/>
            </a:pPr>
            <a:r>
              <a:rPr lang="en-US" sz="1400" dirty="0">
                <a:solidFill>
                  <a:schemeClr val="bg2"/>
                </a:solidFill>
                <a:latin typeface="+mj-lt"/>
              </a:rPr>
              <a:t>PCA,LDA,QDA was performed to understand that account for most of the variation in the variables and to predict whether the stock would go ‘up’ or ‘down’ for the next day, as well as to predict what the stock will performance in the future for long-term.</a:t>
            </a:r>
            <a:endParaRPr lang="en-CN" sz="1400" dirty="0">
              <a:solidFill>
                <a:schemeClr val="bg2"/>
              </a:solidFill>
              <a:latin typeface="+mj-lt"/>
            </a:endParaRPr>
          </a:p>
          <a:p>
            <a:pPr marL="0" lvl="0" indent="0" algn="l" rtl="0">
              <a:lnSpc>
                <a:spcPct val="150000"/>
              </a:lnSpc>
              <a:spcBef>
                <a:spcPts val="1600"/>
              </a:spcBef>
              <a:spcAft>
                <a:spcPts val="0"/>
              </a:spcAft>
              <a:buNone/>
            </a:pPr>
            <a:endParaRPr sz="1500" dirty="0">
              <a:solidFill>
                <a:srgbClr val="000000"/>
              </a:solidFill>
              <a:latin typeface="Times New Roman"/>
              <a:ea typeface="Times New Roman"/>
              <a:cs typeface="Times New Roman"/>
              <a:sym typeface="Times New Roman"/>
            </a:endParaRPr>
          </a:p>
          <a:p>
            <a:pPr marL="0" lvl="0" indent="0" algn="l" rtl="0">
              <a:lnSpc>
                <a:spcPct val="150000"/>
              </a:lnSpc>
              <a:spcBef>
                <a:spcPts val="900"/>
              </a:spcBef>
              <a:spcAft>
                <a:spcPts val="0"/>
              </a:spcAft>
              <a:buNone/>
            </a:pPr>
            <a:endParaRPr sz="1500" dirty="0">
              <a:solidFill>
                <a:srgbClr val="000000"/>
              </a:solidFill>
              <a:latin typeface="Times New Roman"/>
              <a:ea typeface="Times New Roman"/>
              <a:cs typeface="Times New Roman"/>
              <a:sym typeface="Times New Roman"/>
            </a:endParaRPr>
          </a:p>
          <a:p>
            <a:pPr marL="0" lvl="0" indent="0" algn="l" rtl="0">
              <a:lnSpc>
                <a:spcPct val="150000"/>
              </a:lnSpc>
              <a:spcBef>
                <a:spcPts val="90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spcBef>
                <a:spcPts val="90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spcBef>
                <a:spcPts val="160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1200" dirty="0">
              <a:solidFill>
                <a:srgbClr val="000000"/>
              </a:solidFill>
              <a:latin typeface="Times New Roman"/>
              <a:ea typeface="Times New Roman"/>
              <a:cs typeface="Times New Roman"/>
              <a:sym typeface="Times New Roman"/>
            </a:endParaRPr>
          </a:p>
        </p:txBody>
      </p:sp>
      <p:pic>
        <p:nvPicPr>
          <p:cNvPr id="5" name="Recorded Sound" descr="Recorded Sound">
            <a:hlinkClick r:id="" action="ppaction://media"/>
            <a:extLst>
              <a:ext uri="{FF2B5EF4-FFF2-40B4-BE49-F238E27FC236}">
                <a16:creationId xmlns:a16="http://schemas.microsoft.com/office/drawing/2014/main" id="{68F7F41B-A688-A247-93B6-D07794F8FBB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41113" y="5151932"/>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906CF56B-BB17-2749-BFF0-F993DD24EA70}"/>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2786505" y="5151932"/>
            <a:ext cx="812800" cy="812800"/>
          </a:xfrm>
          <a:prstGeom prst="rect">
            <a:avLst/>
          </a:prstGeom>
        </p:spPr>
      </p:pic>
      <p:pic>
        <p:nvPicPr>
          <p:cNvPr id="7" name="Recorded Sound" descr="Recorded Sound">
            <a:hlinkClick r:id="" action="ppaction://media"/>
            <a:extLst>
              <a:ext uri="{FF2B5EF4-FFF2-40B4-BE49-F238E27FC236}">
                <a16:creationId xmlns:a16="http://schemas.microsoft.com/office/drawing/2014/main" id="{8F77BAEA-06EE-9048-8879-A02548294889}"/>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4731897" y="5080168"/>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4294"/>
    </mc:Choice>
    <mc:Fallback xmlns="">
      <p:transition spd="slow" advTm="2429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45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8037"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995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
                </p:tgtEl>
              </p:cMediaNode>
            </p:audio>
            <p:audio>
              <p:cMediaNode vol="80000">
                <p:cTn id="16" fill="hold" display="0">
                  <p:stCondLst>
                    <p:cond delay="indefinite"/>
                  </p:stCondLst>
                  <p:endCondLst>
                    <p:cond evt="onStopAudio" delay="0">
                      <p:tgtEl>
                        <p:sldTgt/>
                      </p:tgtEl>
                    </p:cond>
                  </p:endCondLst>
                </p:cTn>
                <p:tgtEl>
                  <p:spTgt spid="6"/>
                </p:tgtEl>
              </p:cMediaNode>
            </p:audio>
            <p:audio>
              <p:cMediaNode vol="80000">
                <p:cTn id="1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1" name="Google Shape;131;p19"/>
          <p:cNvPicPr preferRelativeResize="0"/>
          <p:nvPr/>
        </p:nvPicPr>
        <p:blipFill>
          <a:blip r:embed="rId5">
            <a:alphaModFix/>
          </a:blip>
          <a:stretch>
            <a:fillRect/>
          </a:stretch>
        </p:blipFill>
        <p:spPr>
          <a:xfrm>
            <a:off x="3067120" y="1540800"/>
            <a:ext cx="3043500" cy="2830825"/>
          </a:xfrm>
          <a:prstGeom prst="rect">
            <a:avLst/>
          </a:prstGeom>
          <a:noFill/>
          <a:ln>
            <a:noFill/>
          </a:ln>
        </p:spPr>
      </p:pic>
      <p:sp>
        <p:nvSpPr>
          <p:cNvPr id="132" name="Google Shape;132;p19"/>
          <p:cNvSpPr txBox="1"/>
          <p:nvPr/>
        </p:nvSpPr>
        <p:spPr>
          <a:xfrm>
            <a:off x="241775" y="4371625"/>
            <a:ext cx="3090000" cy="23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Lato"/>
                <a:ea typeface="Lato"/>
                <a:cs typeface="Lato"/>
                <a:sym typeface="Lato"/>
              </a:rPr>
              <a:t>Figure 1</a:t>
            </a:r>
            <a:endParaRPr sz="900">
              <a:latin typeface="Lato"/>
              <a:ea typeface="Lato"/>
              <a:cs typeface="Lato"/>
              <a:sym typeface="Lato"/>
            </a:endParaRPr>
          </a:p>
        </p:txBody>
      </p:sp>
      <p:sp>
        <p:nvSpPr>
          <p:cNvPr id="133" name="Google Shape;133;p19"/>
          <p:cNvSpPr txBox="1"/>
          <p:nvPr/>
        </p:nvSpPr>
        <p:spPr>
          <a:xfrm>
            <a:off x="3027000" y="4371625"/>
            <a:ext cx="3090000" cy="23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Lato"/>
                <a:ea typeface="Lato"/>
                <a:cs typeface="Lato"/>
                <a:sym typeface="Lato"/>
              </a:rPr>
              <a:t>Figure 2</a:t>
            </a:r>
            <a:endParaRPr sz="900">
              <a:latin typeface="Lato"/>
              <a:ea typeface="Lato"/>
              <a:cs typeface="Lato"/>
              <a:sym typeface="Lato"/>
            </a:endParaRPr>
          </a:p>
        </p:txBody>
      </p:sp>
      <p:sp>
        <p:nvSpPr>
          <p:cNvPr id="134" name="Google Shape;134;p19"/>
          <p:cNvSpPr txBox="1"/>
          <p:nvPr/>
        </p:nvSpPr>
        <p:spPr>
          <a:xfrm>
            <a:off x="431550" y="664650"/>
            <a:ext cx="5190900" cy="5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Times New Roman"/>
                <a:ea typeface="Times New Roman"/>
                <a:cs typeface="Times New Roman"/>
                <a:sym typeface="Times New Roman"/>
              </a:rPr>
              <a:t>Data Visualization</a:t>
            </a:r>
            <a:endParaRPr sz="2200">
              <a:latin typeface="Lato"/>
              <a:ea typeface="Lato"/>
              <a:cs typeface="Lato"/>
              <a:sym typeface="Lato"/>
            </a:endParaRPr>
          </a:p>
        </p:txBody>
      </p:sp>
      <p:pic>
        <p:nvPicPr>
          <p:cNvPr id="135" name="Google Shape;135;p19"/>
          <p:cNvPicPr preferRelativeResize="0"/>
          <p:nvPr/>
        </p:nvPicPr>
        <p:blipFill>
          <a:blip r:embed="rId6">
            <a:alphaModFix/>
          </a:blip>
          <a:stretch>
            <a:fillRect/>
          </a:stretch>
        </p:blipFill>
        <p:spPr>
          <a:xfrm>
            <a:off x="6013700" y="1540800"/>
            <a:ext cx="3043500" cy="2729175"/>
          </a:xfrm>
          <a:prstGeom prst="rect">
            <a:avLst/>
          </a:prstGeom>
          <a:noFill/>
          <a:ln>
            <a:noFill/>
          </a:ln>
        </p:spPr>
      </p:pic>
      <p:sp>
        <p:nvSpPr>
          <p:cNvPr id="136" name="Google Shape;136;p19"/>
          <p:cNvSpPr txBox="1"/>
          <p:nvPr/>
        </p:nvSpPr>
        <p:spPr>
          <a:xfrm>
            <a:off x="6167925" y="4371625"/>
            <a:ext cx="3090000" cy="23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Lato"/>
                <a:ea typeface="Lato"/>
                <a:cs typeface="Lato"/>
                <a:sym typeface="Lato"/>
              </a:rPr>
              <a:t>Figure 3</a:t>
            </a:r>
            <a:endParaRPr sz="900">
              <a:latin typeface="Lato"/>
              <a:ea typeface="Lato"/>
              <a:cs typeface="Lato"/>
              <a:sym typeface="Lato"/>
            </a:endParaRPr>
          </a:p>
        </p:txBody>
      </p:sp>
      <p:pic>
        <p:nvPicPr>
          <p:cNvPr id="5" name="Picture 4" descr="Chart, bar chart&#10;&#10;Description automatically generated">
            <a:extLst>
              <a:ext uri="{FF2B5EF4-FFF2-40B4-BE49-F238E27FC236}">
                <a16:creationId xmlns:a16="http://schemas.microsoft.com/office/drawing/2014/main" id="{7C7888E3-D827-8B43-A397-497BB5BC1AB0}"/>
              </a:ext>
            </a:extLst>
          </p:cNvPr>
          <p:cNvPicPr>
            <a:picLocks noChangeAspect="1"/>
          </p:cNvPicPr>
          <p:nvPr/>
        </p:nvPicPr>
        <p:blipFill>
          <a:blip r:embed="rId7"/>
          <a:stretch>
            <a:fillRect/>
          </a:stretch>
        </p:blipFill>
        <p:spPr>
          <a:xfrm>
            <a:off x="0" y="1439150"/>
            <a:ext cx="3043501" cy="2887064"/>
          </a:xfrm>
          <a:prstGeom prst="rect">
            <a:avLst/>
          </a:prstGeom>
        </p:spPr>
      </p:pic>
      <p:pic>
        <p:nvPicPr>
          <p:cNvPr id="6" name="Recorded Sound" descr="Recorded Sound">
            <a:hlinkClick r:id="" action="ppaction://media"/>
            <a:extLst>
              <a:ext uri="{FF2B5EF4-FFF2-40B4-BE49-F238E27FC236}">
                <a16:creationId xmlns:a16="http://schemas.microsoft.com/office/drawing/2014/main" id="{609BEBA8-F4D7-224E-B18A-D572D67E371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476052" y="4887713"/>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EAE26-D460-DD43-98B2-9684B30FD438}"/>
              </a:ext>
            </a:extLst>
          </p:cNvPr>
          <p:cNvSpPr>
            <a:spLocks noGrp="1"/>
          </p:cNvSpPr>
          <p:nvPr>
            <p:ph type="title"/>
          </p:nvPr>
        </p:nvSpPr>
        <p:spPr>
          <a:xfrm>
            <a:off x="727650" y="687714"/>
            <a:ext cx="7688700" cy="535200"/>
          </a:xfrm>
        </p:spPr>
        <p:txBody>
          <a:bodyPr/>
          <a:lstStyle/>
          <a:p>
            <a:r>
              <a:rPr lang="en-US" dirty="0"/>
              <a:t>Generalized Linear Model</a:t>
            </a:r>
            <a:endParaRPr lang="en-CN" dirty="0"/>
          </a:p>
        </p:txBody>
      </p:sp>
      <p:sp>
        <p:nvSpPr>
          <p:cNvPr id="3" name="Text Placeholder 2">
            <a:extLst>
              <a:ext uri="{FF2B5EF4-FFF2-40B4-BE49-F238E27FC236}">
                <a16:creationId xmlns:a16="http://schemas.microsoft.com/office/drawing/2014/main" id="{A04199E5-2A7F-8C41-8B86-A4059623BCC7}"/>
              </a:ext>
            </a:extLst>
          </p:cNvPr>
          <p:cNvSpPr>
            <a:spLocks noGrp="1"/>
          </p:cNvSpPr>
          <p:nvPr>
            <p:ph type="body" idx="1"/>
          </p:nvPr>
        </p:nvSpPr>
        <p:spPr>
          <a:xfrm>
            <a:off x="727650" y="1557666"/>
            <a:ext cx="7688700" cy="2986901"/>
          </a:xfrm>
        </p:spPr>
        <p:txBody>
          <a:bodyPr/>
          <a:lstStyle/>
          <a:p>
            <a:r>
              <a:rPr lang="en-US" dirty="0"/>
              <a:t>From Generalized Linear Model we can see that the closing price of a stock can be predicted by establishing a regression model, however, the real value is far away from the model result. Around 25% error rate in the regression model compare with the real closing price. I used the model generated on the training set to predict outcomes for our validation set and calculated the test error rate, or the percentage of time the model misclassified an outcome as compared to the observed results. In general, linear regression analysis does not seem to be suitable for predicting stock prices.</a:t>
            </a:r>
            <a:endParaRPr lang="en-CN" dirty="0"/>
          </a:p>
          <a:p>
            <a:r>
              <a:rPr lang="en-US" dirty="0"/>
              <a:t>I use logistic regression to estimate that the model correctly predicted that the market opening price order to go up on 13 days and that it order to go down on 669 days, for a total of 669 + 13 = 682 correct predictions. Among them, the error rate reaches 1-0.5421304=0.4578696, which means the error rate of logistic regression is about 46%. According to the observation, we can know that the Generalized Linear Model is not very accurate in predicting stocks.</a:t>
            </a:r>
            <a:endParaRPr lang="en-CN" dirty="0"/>
          </a:p>
          <a:p>
            <a:endParaRPr lang="en-CN" dirty="0"/>
          </a:p>
        </p:txBody>
      </p:sp>
      <p:pic>
        <p:nvPicPr>
          <p:cNvPr id="4" name="Audio Recording Dec 1, 2020 at 14:17:41" descr="Audio Recording Dec 1, 2020 at 14:17:41">
            <a:hlinkClick r:id="" action="ppaction://media"/>
            <a:extLst>
              <a:ext uri="{FF2B5EF4-FFF2-40B4-BE49-F238E27FC236}">
                <a16:creationId xmlns:a16="http://schemas.microsoft.com/office/drawing/2014/main" id="{1503E900-F62B-7F4B-92E8-BF27F5E6B7D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759200" y="5143500"/>
            <a:ext cx="812800" cy="812800"/>
          </a:xfrm>
          <a:prstGeom prst="rect">
            <a:avLst/>
          </a:prstGeom>
        </p:spPr>
      </p:pic>
    </p:spTree>
    <p:extLst>
      <p:ext uri="{BB962C8B-B14F-4D97-AF65-F5344CB8AC3E}">
        <p14:creationId xmlns:p14="http://schemas.microsoft.com/office/powerpoint/2010/main" val="3372586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3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36DF5-970D-FF41-8E65-3E4EC09EF759}"/>
              </a:ext>
            </a:extLst>
          </p:cNvPr>
          <p:cNvSpPr>
            <a:spLocks noGrp="1"/>
          </p:cNvSpPr>
          <p:nvPr>
            <p:ph type="title"/>
          </p:nvPr>
        </p:nvSpPr>
        <p:spPr/>
        <p:txBody>
          <a:bodyPr/>
          <a:lstStyle/>
          <a:p>
            <a:r>
              <a:rPr lang="en-US" dirty="0"/>
              <a:t>Linear Discriminant Analysis</a:t>
            </a:r>
            <a:endParaRPr lang="en-CN" dirty="0"/>
          </a:p>
        </p:txBody>
      </p:sp>
      <p:sp>
        <p:nvSpPr>
          <p:cNvPr id="3" name="Text Placeholder 2">
            <a:extLst>
              <a:ext uri="{FF2B5EF4-FFF2-40B4-BE49-F238E27FC236}">
                <a16:creationId xmlns:a16="http://schemas.microsoft.com/office/drawing/2014/main" id="{0B1E02C1-D1EA-F340-8D3C-1F3A2EFC5DEF}"/>
              </a:ext>
            </a:extLst>
          </p:cNvPr>
          <p:cNvSpPr>
            <a:spLocks noGrp="1"/>
          </p:cNvSpPr>
          <p:nvPr>
            <p:ph type="body" idx="1"/>
          </p:nvPr>
        </p:nvSpPr>
        <p:spPr/>
        <p:txBody>
          <a:bodyPr/>
          <a:lstStyle/>
          <a:p>
            <a:pPr>
              <a:lnSpc>
                <a:spcPct val="150000"/>
              </a:lnSpc>
            </a:pPr>
            <a:r>
              <a:rPr lang="en-US" dirty="0"/>
              <a:t>Now we will perform LDA and QDA for classification analysis. Here again I used split dataset into training and validation sets and fit LDA and QDA model to training set. Linear Discriminant Analysis corrected predict 666 days market went done and 11 days market go up. The LDA output indicates that ˆπ1 = 0.5488 and ˆπ2 = 0.4512; In other words, almost 55% of the training observations correspond to days during which the market went down, nearly 45% error rate in the </a:t>
            </a:r>
            <a:r>
              <a:rPr lang="en-US" dirty="0" err="1"/>
              <a:t>model,the</a:t>
            </a:r>
            <a:r>
              <a:rPr lang="en-US" dirty="0"/>
              <a:t> prediction accuracy is 55% .</a:t>
            </a:r>
            <a:endParaRPr lang="en-CN" dirty="0"/>
          </a:p>
          <a:p>
            <a:endParaRPr lang="en-CN" dirty="0"/>
          </a:p>
        </p:txBody>
      </p:sp>
      <p:pic>
        <p:nvPicPr>
          <p:cNvPr id="4" name="Audio Recording Dec 1, 2020 at 14:15:31" descr="Audio Recording Dec 1, 2020 at 14:15:31">
            <a:hlinkClick r:id="" action="ppaction://media"/>
            <a:extLst>
              <a:ext uri="{FF2B5EF4-FFF2-40B4-BE49-F238E27FC236}">
                <a16:creationId xmlns:a16="http://schemas.microsoft.com/office/drawing/2014/main" id="{481F8D79-315E-524B-823D-B0A650E285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251200" y="5274310"/>
            <a:ext cx="812800" cy="812800"/>
          </a:xfrm>
          <a:prstGeom prst="rect">
            <a:avLst/>
          </a:prstGeom>
        </p:spPr>
      </p:pic>
    </p:spTree>
    <p:extLst>
      <p:ext uri="{BB962C8B-B14F-4D97-AF65-F5344CB8AC3E}">
        <p14:creationId xmlns:p14="http://schemas.microsoft.com/office/powerpoint/2010/main" val="1647992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1"/>
</p:tagLst>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1377</Words>
  <Application>Microsoft Macintosh PowerPoint</Application>
  <PresentationFormat>On-screen Show (16:9)</PresentationFormat>
  <Paragraphs>73</Paragraphs>
  <Slides>15</Slides>
  <Notes>9</Notes>
  <HiddenSlides>0</HiddenSlides>
  <MMClips>18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Lato</vt:lpstr>
      <vt:lpstr>Raleway</vt:lpstr>
      <vt:lpstr>Times New Roman</vt:lpstr>
      <vt:lpstr>Calibri</vt:lpstr>
      <vt:lpstr>Arial</vt:lpstr>
      <vt:lpstr>Streamline</vt:lpstr>
      <vt:lpstr>Using Machine Learning To Predict Stock Performance</vt:lpstr>
      <vt:lpstr>What I Will Be Talking About</vt:lpstr>
      <vt:lpstr>PowerPoint Presentation</vt:lpstr>
      <vt:lpstr>Data Description</vt:lpstr>
      <vt:lpstr>Data Diagnostics </vt:lpstr>
      <vt:lpstr>Data Analysis and Main Results </vt:lpstr>
      <vt:lpstr>PowerPoint Presentation</vt:lpstr>
      <vt:lpstr>Generalized Linear Model</vt:lpstr>
      <vt:lpstr>Linear Discriminant Analysis</vt:lpstr>
      <vt:lpstr>Quadratic Discriminant Analysis </vt:lpstr>
      <vt:lpstr>After compare three model, We can see the LDA,QDA and logistic regression predictions are almost identical. </vt:lpstr>
      <vt:lpstr>Principal Component Analysis </vt:lpstr>
      <vt:lpstr>Conclusion and Future Research </vt:lpstr>
      <vt:lpstr>Video Link for the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Machine Learning To Predict Stock Performance</dc:title>
  <cp:lastModifiedBy>Microsoft Office User</cp:lastModifiedBy>
  <cp:revision>28</cp:revision>
  <dcterms:modified xsi:type="dcterms:W3CDTF">2020-12-06T17:06:57Z</dcterms:modified>
</cp:coreProperties>
</file>